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"/>
  </p:notesMasterIdLst>
  <p:handoutMasterIdLst>
    <p:handoutMasterId r:id="rId6"/>
  </p:handoutMasterIdLst>
  <p:sldIdLst xmlns:a="http://schemas.openxmlformats.org/drawingml/2006/main" xmlns:r="http://schemas.openxmlformats.org/officeDocument/2006/relationships" xmlns:p="http://schemas.openxmlformats.org/presentationml/2006/main"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VELON" initials="MV" lastIdx="12" clrIdx="0">
    <p:extLst>
      <p:ext uri="{19B8F6BF-5375-455C-9EA6-DF929625EA0E}">
        <p15:presenceInfo xmlns:p15="http://schemas.microsoft.com/office/powerpoint/2012/main" userId="S-1-5-21-2635319189-2584699302-2540952427-26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9DDE"/>
    <a:srgbClr val="CAB3AD"/>
    <a:srgbClr val="D9DB59"/>
    <a:srgbClr val="179F98"/>
    <a:srgbClr val="326DB5"/>
    <a:srgbClr val="CB6CB5"/>
    <a:srgbClr val="94E0BB"/>
    <a:srgbClr val="FFFFFF"/>
    <a:srgbClr val="AA348A"/>
    <a:srgbClr val="078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5" autoAdjust="0"/>
    <p:restoredTop sz="93982" autoAdjust="0"/>
  </p:normalViewPr>
  <p:slideViewPr>
    <p:cSldViewPr snapToGrid="0">
      <p:cViewPr varScale="1">
        <p:scale>
          <a:sx n="108" d="100"/>
          <a:sy n="108" d="100"/>
        </p:scale>
        <p:origin x="60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928" y="44"/>
      </p:cViewPr>
      <p:guideLst/>
    </p:cSldViewPr>
  </p:notesViewPr>
  <p:gridSpacing cx="72008" cy="72008"/>
</p:viewPr>
</file>

<file path=ppt/_rels/presentation.xml.rels><?xml version="1.0" encoding="UTF-8" standalone="yes"?>

<Relationships  xmlns="http://schemas.openxmlformats.org/package/2006/relationships">
<Relationship Id="rId8" Type="http://schemas.openxmlformats.org/officeDocument/2006/relationships/presProps" Target="presProps.xml"/>
<Relationship Id="rId3" Type="http://schemas.openxmlformats.org/officeDocument/2006/relationships/customXml" Target="../customXml/item3.xml"/>
<Relationship Id="rId7" Type="http://schemas.openxmlformats.org/officeDocument/2006/relationships/commentAuthors" Target="commentAuthors.xml"/>
<Relationship Id="rId2" Type="http://schemas.openxmlformats.org/officeDocument/2006/relationships/customXml" Target="../customXml/item2.xml"/>
<Relationship Id="rId1" Type="http://schemas.openxmlformats.org/officeDocument/2006/relationships/customXml" Target="../customXml/item1.xml"/>
<Relationship Id="rId6" Type="http://schemas.openxmlformats.org/officeDocument/2006/relationships/handoutMaster" Target="handoutMasters/handoutMaster1.xml"/>
<Relationship Id="rId11" Type="http://schemas.openxmlformats.org/officeDocument/2006/relationships/tableStyles" Target="tableStyles.xml"/>
<Relationship Id="rId5" Type="http://schemas.openxmlformats.org/officeDocument/2006/relationships/notesMaster" Target="notesMasters/notesMaster1.xml"/>
<Relationship Id="rId10" Type="http://schemas.openxmlformats.org/officeDocument/2006/relationships/theme" Target="theme/theme1.xml"/>
<Relationship Id="rId4" Type="http://schemas.openxmlformats.org/officeDocument/2006/relationships/slideMaster" Target="slideMasters/slideMaster1.xml"/>
<Relationship Id="rId9" Type="http://schemas.openxmlformats.org/officeDocument/2006/relationships/viewProps" Target="viewProps.xml"/>
<Relationship Id="rId12" Type="http://schemas.openxmlformats.org/officeDocument/2006/relationships/slide" Target="slides/slide1.xml"/>
<Relationship Id="rId13" Type="http://schemas.openxmlformats.org/officeDocument/2006/relationships/slide" Target="slides/slide2.xml"/>
<Relationship Id="rId14" Type="http://schemas.openxmlformats.org/officeDocument/2006/relationships/slide" Target="slides/slide3.xml"/>
<Relationship Id="rId15" Type="http://schemas.openxmlformats.org/officeDocument/2006/relationships/slide" Target="slides/slide4.xml"/>
<Relationship Id="rId16" Type="http://schemas.openxmlformats.org/officeDocument/2006/relationships/slide" Target="slides/slide5.xml"/>
<Relationship Id="rId17" Type="http://schemas.openxmlformats.org/officeDocument/2006/relationships/slide" Target="slides/slide6.xml"/>
<Relationship Id="rId18" Type="http://schemas.openxmlformats.org/officeDocument/2006/relationships/slide" Target="slides/slide7.xml"/>
<Relationship Id="rId19" Type="http://schemas.openxmlformats.org/officeDocument/2006/relationships/slide" Target="slides/slide8.xml"/>
<Relationship Id="rId20" Type="http://schemas.openxmlformats.org/officeDocument/2006/relationships/slide" Target="slides/slide9.xml"/>
<Relationship Id="rId21" Type="http://schemas.openxmlformats.org/officeDocument/2006/relationships/slide" Target="slides/slide10.xml"/>
<Relationship Id="rId22" Type="http://schemas.openxmlformats.org/officeDocument/2006/relationships/slide" Target="slides/slide11.xml"/>
<Relationship Id="rId23" Type="http://schemas.openxmlformats.org/officeDocument/2006/relationships/slide" Target="slides/slide12.xml"/>
<Relationship Id="rId24" Type="http://schemas.openxmlformats.org/officeDocument/2006/relationships/slide" Target="slides/slide13.xml"/>
<Relationship Id="rId25" Type="http://schemas.openxmlformats.org/officeDocument/2006/relationships/slide" Target="slides/slide14.xml"/>
<Relationship Id="rId26" Type="http://schemas.openxmlformats.org/officeDocument/2006/relationships/slide" Target="slides/slide15.xml"/>
<Relationship Id="rId27" Type="http://schemas.openxmlformats.org/officeDocument/2006/relationships/slide" Target="slides/slide16.xml"/>
<Relationship Id="rId28" Type="http://schemas.openxmlformats.org/officeDocument/2006/relationships/slide" Target="slides/slide17.xml"/>
<Relationship Id="rId29" Type="http://schemas.openxmlformats.org/officeDocument/2006/relationships/slide" Target="slides/slide18.xml"/>
<Relationship Id="rId30" Type="http://schemas.openxmlformats.org/officeDocument/2006/relationships/slide" Target="slides/slide19.xml"/>
<Relationship Id="rId31" Type="http://schemas.openxmlformats.org/officeDocument/2006/relationships/slide" Target="slides/slide20.xml"/>
<Relationship Id="rId32" Type="http://schemas.openxmlformats.org/officeDocument/2006/relationships/slide" Target="slides/slide21.xml"/>
<Relationship Id="rId33" Type="http://schemas.openxmlformats.org/officeDocument/2006/relationships/slide" Target="slides/slide22.xml"/>
<Relationship Id="rId34" Type="http://schemas.openxmlformats.org/officeDocument/2006/relationships/slide" Target="slides/slide23.xml"/>
<Relationship Id="rId35" Type="http://schemas.openxmlformats.org/officeDocument/2006/relationships/slide" Target="slides/slide24.xml"/>
<Relationship Id="rId36" Type="http://schemas.openxmlformats.org/officeDocument/2006/relationships/slide" Target="slides/slide25.xml"/>
<Relationship Id="rId37" Type="http://schemas.openxmlformats.org/officeDocument/2006/relationships/slide" Target="slides/slide26.xml"/>
<Relationship Id="rId38" Type="http://schemas.openxmlformats.org/officeDocument/2006/relationships/slide" Target="slides/slide27.xml"/>
<Relationship Id="rId39" Type="http://schemas.openxmlformats.org/officeDocument/2006/relationships/slide" Target="slides/slide28.xml"/>
<Relationship Id="rId40" Type="http://schemas.openxmlformats.org/officeDocument/2006/relationships/slide" Target="slides/slide29.xml"/>
<Relationship Id="rId41" Type="http://schemas.openxmlformats.org/officeDocument/2006/relationships/slide" Target="slides/slide30.xml"/>
<Relationship Id="rId42" Type="http://schemas.openxmlformats.org/officeDocument/2006/relationships/slide" Target="slides/slide31.xml"/>
<Relationship Id="rId43" Type="http://schemas.openxmlformats.org/officeDocument/2006/relationships/slide" Target="slides/slide32.xml"/>
<Relationship Id="rId44" Type="http://schemas.openxmlformats.org/officeDocument/2006/relationships/slide" Target="slides/slide33.xml"/>
</Relationships>
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123D2-797D-4DD8-A4F3-0DECABCCACD9}" type="datetimeFigureOut">
              <a:rPr lang="fr-FR" smtClean="0"/>
              <a:t>17/07/2023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4F434-D0EC-490B-BF54-40E488C2E7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2136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4310D-0C1C-47C6-820D-E27B79531CA6}" type="datetimeFigureOut">
              <a:rPr lang="fr-FR" smtClean="0"/>
              <a:t>17/07/2023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6848A-C744-4182-B15B-B604B0146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9782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8"/>
            <a:ext cx="12192000" cy="68584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62" y="458113"/>
            <a:ext cx="3297940" cy="105339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3239869" y="6339254"/>
            <a:ext cx="713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A7358C"/>
                </a:solidFill>
                <a:latin typeface="Century Gothic" panose="020B0502020202020204" pitchFamily="34" charset="0"/>
              </a:rPr>
              <a:t>PARTENAIRE DIGITAL AU SERVICE DE LA SANTÉ DES FRANCILIENS</a:t>
            </a:r>
          </a:p>
        </p:txBody>
      </p:sp>
      <p:sp>
        <p:nvSpPr>
          <p:cNvPr id="6" name="Organigramme : Processus 5"/>
          <p:cNvSpPr/>
          <p:nvPr userDrawn="1"/>
        </p:nvSpPr>
        <p:spPr>
          <a:xfrm>
            <a:off x="0" y="6501060"/>
            <a:ext cx="3221288" cy="45719"/>
          </a:xfrm>
          <a:prstGeom prst="flowChartProcess">
            <a:avLst/>
          </a:prstGeom>
          <a:solidFill>
            <a:srgbClr val="AA3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7" name="Organigramme : Processus 6"/>
          <p:cNvSpPr/>
          <p:nvPr userDrawn="1"/>
        </p:nvSpPr>
        <p:spPr>
          <a:xfrm>
            <a:off x="10370430" y="6514957"/>
            <a:ext cx="1026402" cy="45719"/>
          </a:xfrm>
          <a:prstGeom prst="flowChartProcess">
            <a:avLst/>
          </a:prstGeom>
          <a:solidFill>
            <a:srgbClr val="AA3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20073" y="5675473"/>
            <a:ext cx="1976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err="1" smtClean="0"/>
          </a:p>
          <a:p>
            <a:r>
              <a:rPr lang="fr-FR" dirty="0" smtClean="0">
                <a:latin typeface="Century Gothic" panose="020B0502020202020204" pitchFamily="34" charset="0"/>
              </a:rPr>
              <a:t>Lucas </a:t>
            </a:r>
            <a:r>
              <a:rPr lang="fr-FR" dirty="0" err="1" smtClean="0">
                <a:latin typeface="Century Gothic" panose="020B0502020202020204" pitchFamily="34" charset="0"/>
              </a:rPr>
              <a:t>Anzelin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3" name="Titre 1"/>
          <p:cNvSpPr txBox="1">
            <a:spLocks/>
          </p:cNvSpPr>
          <p:nvPr userDrawn="1"/>
        </p:nvSpPr>
        <p:spPr>
          <a:xfrm>
            <a:off x="765444" y="1846990"/>
            <a:ext cx="9689046" cy="146502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800" b="0" kern="1200" baseline="0" dirty="0" smtClean="0">
                <a:solidFill>
                  <a:srgbClr val="AA348A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n-cs"/>
              </a:defRPr>
            </a:lvl1pPr>
          </a:lstStyle>
          <a:p>
            <a:pPr algn="ctr"/>
            <a:r>
              <a:rPr lang="fr-FR" sz="3200" b="1" kern="1200" dirty="0" smtClean="0">
                <a:solidFill>
                  <a:srgbClr val="AA348A"/>
                </a:solidFill>
                <a:latin typeface="Century Gothic" panose="020B0502020202020204" pitchFamily="34" charset="0"/>
                <a:cs typeface="+mj-cs"/>
              </a:rPr>
              <a:t>Présentation des données de Transferts in utero</a:t>
            </a:r>
            <a:r>
              <a:rPr lang="fr-FR" sz="3200" b="1" kern="1200" baseline="0" dirty="0" smtClean="0">
                <a:solidFill>
                  <a:srgbClr val="AA348A"/>
                </a:solidFill>
                <a:latin typeface="Century Gothic" panose="020B0502020202020204" pitchFamily="34" charset="0"/>
                <a:cs typeface="+mj-cs"/>
              </a:rPr>
              <a:t> </a:t>
            </a:r>
            <a:br>
              <a:rPr lang="fr-FR" sz="3200" b="1" kern="1200" baseline="0" dirty="0" smtClean="0">
                <a:solidFill>
                  <a:srgbClr val="AA348A"/>
                </a:solidFill>
                <a:latin typeface="Century Gothic" panose="020B0502020202020204" pitchFamily="34" charset="0"/>
                <a:cs typeface="+mj-cs"/>
              </a:rPr>
            </a:br>
            <a:r>
              <a:rPr lang="fr-FR" sz="3200" b="1" kern="1200" baseline="0" dirty="0" smtClean="0">
                <a:solidFill>
                  <a:srgbClr val="AA348A"/>
                </a:solidFill>
                <a:latin typeface="Century Gothic" panose="020B0502020202020204" pitchFamily="34" charset="0"/>
                <a:cs typeface="+mj-cs"/>
              </a:rPr>
              <a:t>source : HYGIE-</a:t>
            </a:r>
            <a:r>
              <a:rPr lang="fr-FR" sz="3200" b="1" kern="1200" dirty="0" smtClean="0">
                <a:solidFill>
                  <a:srgbClr val="AA348A"/>
                </a:solidFill>
                <a:latin typeface="Century Gothic" panose="020B0502020202020204" pitchFamily="34" charset="0"/>
                <a:cs typeface="+mj-cs"/>
              </a:rPr>
              <a:t>TIU</a:t>
            </a:r>
            <a:endParaRPr lang="fr-FR" sz="3200" b="1" kern="1200" dirty="0">
              <a:solidFill>
                <a:srgbClr val="AA348A"/>
              </a:solidFill>
              <a:latin typeface="Century Gothic" panose="020B0502020202020204" pitchFamily="34" charset="0"/>
              <a:cs typeface="+mj-cs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 hasCustomPrompt="1"/>
          </p:nvPr>
        </p:nvSpPr>
        <p:spPr>
          <a:xfrm>
            <a:off x="7970982" y="5748236"/>
            <a:ext cx="3777673" cy="45258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>
                <a:solidFill>
                  <a:srgbClr val="AA348A"/>
                </a:solidFill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17" hasCustomPrompt="1"/>
          </p:nvPr>
        </p:nvSpPr>
        <p:spPr>
          <a:xfrm>
            <a:off x="3364457" y="3312012"/>
            <a:ext cx="7005973" cy="5993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kern="1200" dirty="0">
                <a:solidFill>
                  <a:srgbClr val="AA348A"/>
                </a:solidFill>
                <a:latin typeface="Century Gothic" panose="020B0502020202020204" pitchFamily="34" charset="0"/>
                <a:ea typeface="Blogger Sans" panose="02000506030000020004" pitchFamily="2" charset="0"/>
                <a:cs typeface="+mn-cs"/>
              </a:defRPr>
            </a:lvl1pPr>
          </a:lstStyle>
          <a:p>
            <a:r>
              <a:rPr lang="fr-FR" dirty="0" err="1" smtClean="0"/>
              <a:t>Sous_titre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323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213" y="1843968"/>
            <a:ext cx="5648518" cy="4510687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 userDrawn="1"/>
        </p:nvPicPr>
        <p:blipFill rotWithShape="1">
          <a:blip r:embed="rId3"/>
          <a:srcRect l="28947" t="42098" r="56070" b="30756"/>
          <a:stretch/>
        </p:blipFill>
        <p:spPr>
          <a:xfrm>
            <a:off x="1786909" y="2576102"/>
            <a:ext cx="2211179" cy="225351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" name="Image 8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4913" y="1865096"/>
            <a:ext cx="5648518" cy="4510687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 userDrawn="1"/>
        </p:nvPicPr>
        <p:blipFill rotWithShape="1">
          <a:blip r:embed="rId3"/>
          <a:srcRect l="28947" t="42098" r="56070" b="30756"/>
          <a:stretch/>
        </p:blipFill>
        <p:spPr>
          <a:xfrm>
            <a:off x="7645609" y="2597230"/>
            <a:ext cx="2211179" cy="225351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Rectangle 74"/>
          <p:cNvSpPr/>
          <p:nvPr userDrawn="1"/>
        </p:nvSpPr>
        <p:spPr>
          <a:xfrm>
            <a:off x="9869872" y="5330440"/>
            <a:ext cx="829429" cy="5350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76" name="Rectangle 75"/>
          <p:cNvSpPr/>
          <p:nvPr userDrawn="1"/>
        </p:nvSpPr>
        <p:spPr>
          <a:xfrm>
            <a:off x="9856788" y="4728204"/>
            <a:ext cx="829429" cy="5350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4000441" y="5314785"/>
            <a:ext cx="829429" cy="5350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3987357" y="4712549"/>
            <a:ext cx="829429" cy="5350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2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b="1" kern="1200" baseline="0" dirty="0">
                <a:solidFill>
                  <a:srgbClr val="6368AB"/>
                </a:solidFill>
                <a:latin typeface="Century Gothic" panose="020B0502020202020204" pitchFamily="34" charset="0"/>
                <a:ea typeface="Blogger Sans" panose="02000506030000020004" pitchFamily="2" charset="0"/>
                <a:cs typeface="+mj-cs"/>
              </a:defRPr>
            </a:lvl1pPr>
          </a:lstStyle>
          <a:p>
            <a:pPr marL="0" lvl="0"/>
            <a:r>
              <a:rPr lang="fr-FR" dirty="0" smtClean="0"/>
              <a:t>TITRE_1</a:t>
            </a:r>
            <a:endParaRPr lang="fr-FR" dirty="0"/>
          </a:p>
        </p:txBody>
      </p:sp>
      <p:cxnSp>
        <p:nvCxnSpPr>
          <p:cNvPr id="23" name="Connecteur droit 22"/>
          <p:cNvCxnSpPr/>
          <p:nvPr userDrawn="1"/>
        </p:nvCxnSpPr>
        <p:spPr>
          <a:xfrm>
            <a:off x="1529359" y="802737"/>
            <a:ext cx="1191985" cy="0"/>
          </a:xfrm>
          <a:prstGeom prst="line">
            <a:avLst/>
          </a:prstGeom>
          <a:ln w="19050">
            <a:solidFill>
              <a:srgbClr val="636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0" y="6367187"/>
            <a:ext cx="987525" cy="315424"/>
          </a:xfrm>
          <a:prstGeom prst="rect">
            <a:avLst/>
          </a:prstGeom>
        </p:spPr>
      </p:pic>
      <p:sp>
        <p:nvSpPr>
          <p:cNvPr id="29" name="ZoneTexte 28"/>
          <p:cNvSpPr txBox="1"/>
          <p:nvPr userDrawn="1"/>
        </p:nvSpPr>
        <p:spPr>
          <a:xfrm>
            <a:off x="804874" y="1344885"/>
            <a:ext cx="4211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fr-FR" sz="1800" u="sng" dirty="0" smtClean="0">
                <a:solidFill>
                  <a:schemeClr val="tx1"/>
                </a:solidFill>
                <a:latin typeface="Century Gothic" panose="020B0502020202020204" pitchFamily="34" charset="0"/>
                <a:ea typeface="Blogger Sans" panose="02000506030000020004" pitchFamily="2" charset="0"/>
              </a:rPr>
              <a:t>Origines</a:t>
            </a:r>
            <a:r>
              <a:rPr lang="fr-FR" sz="1800" dirty="0" smtClean="0">
                <a:solidFill>
                  <a:schemeClr val="tx1"/>
                </a:solidFill>
                <a:latin typeface="Century Gothic" panose="020B0502020202020204" pitchFamily="34" charset="0"/>
                <a:ea typeface="Blogger Sans" panose="02000506030000020004" pitchFamily="2" charset="0"/>
              </a:rPr>
              <a:t> des </a:t>
            </a:r>
            <a:r>
              <a:rPr lang="fr-FR" sz="1800" u="none" dirty="0" smtClean="0">
                <a:solidFill>
                  <a:schemeClr val="tx1"/>
                </a:solidFill>
                <a:latin typeface="Century Gothic" panose="020B0502020202020204" pitchFamily="34" charset="0"/>
                <a:ea typeface="Blogger Sans" panose="02000506030000020004" pitchFamily="2" charset="0"/>
              </a:rPr>
              <a:t>demandes de transfert</a:t>
            </a:r>
            <a:endParaRPr lang="fr-FR" sz="1800" baseline="0" dirty="0" smtClean="0">
              <a:solidFill>
                <a:schemeClr val="tx1"/>
              </a:solidFill>
              <a:latin typeface="Century Gothic" panose="020B0502020202020204" pitchFamily="34" charset="0"/>
              <a:ea typeface="Blogger Sans" panose="02000506030000020004" pitchFamily="2" charset="0"/>
            </a:endParaRPr>
          </a:p>
          <a:p>
            <a:r>
              <a:rPr lang="fr-FR" sz="1400" b="0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Blogger Sans" panose="02000506030000020004" pitchFamily="2" charset="0"/>
              </a:rPr>
              <a:t>Effectif (% de répartition régionale)</a:t>
            </a:r>
            <a:endParaRPr lang="fr-FR" sz="1400" b="0" dirty="0" smtClean="0">
              <a:solidFill>
                <a:schemeClr val="tx1"/>
              </a:solidFill>
              <a:latin typeface="Century Gothic" panose="020B0502020202020204" pitchFamily="34" charset="0"/>
              <a:ea typeface="Blogger Sans" panose="02000506030000020004" pitchFamily="2" charset="0"/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10381673" y="40426"/>
            <a:ext cx="1810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2060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Date d’extraction:</a:t>
            </a:r>
          </a:p>
        </p:txBody>
      </p:sp>
      <p:sp>
        <p:nvSpPr>
          <p:cNvPr id="4" name="Espace réservé du contenu 3"/>
          <p:cNvSpPr>
            <a:spLocks noGrp="1"/>
          </p:cNvSpPr>
          <p:nvPr userDrawn="1">
            <p:ph sz="quarter" idx="32" hasCustomPrompt="1"/>
          </p:nvPr>
        </p:nvSpPr>
        <p:spPr>
          <a:xfrm>
            <a:off x="10381673" y="242213"/>
            <a:ext cx="1413741" cy="358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3pPr marL="914400" indent="0">
              <a:buNone/>
              <a:defRPr/>
            </a:lvl3pPr>
            <a:lvl4pPr>
              <a:defRPr>
                <a:solidFill>
                  <a:srgbClr val="00206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4pPr>
            <a:lvl5pPr>
              <a:defRPr>
                <a:solidFill>
                  <a:srgbClr val="00206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5pPr>
          </a:lstStyle>
          <a:p>
            <a:pPr lvl="0"/>
            <a:r>
              <a:rPr lang="fr-FR" dirty="0" smtClean="0"/>
              <a:t>date</a:t>
            </a:r>
          </a:p>
          <a:p>
            <a:pPr lvl="3"/>
            <a:endParaRPr lang="fr-FR" dirty="0" smtClean="0"/>
          </a:p>
          <a:p>
            <a:pPr lvl="4"/>
            <a:endParaRPr lang="fr-FR" dirty="0"/>
          </a:p>
        </p:txBody>
      </p:sp>
      <p:sp>
        <p:nvSpPr>
          <p:cNvPr id="74" name="ZoneTexte 73"/>
          <p:cNvSpPr txBox="1"/>
          <p:nvPr userDrawn="1"/>
        </p:nvSpPr>
        <p:spPr>
          <a:xfrm>
            <a:off x="6790580" y="1323945"/>
            <a:ext cx="480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pPr lvl="0"/>
            <a:r>
              <a:rPr lang="fr-FR" u="sng" dirty="0" smtClean="0">
                <a:latin typeface="Century Gothic" panose="020B0502020202020204" pitchFamily="34" charset="0"/>
              </a:rPr>
              <a:t>Destinations</a:t>
            </a:r>
            <a:r>
              <a:rPr lang="fr-FR" dirty="0" smtClean="0">
                <a:latin typeface="Century Gothic" panose="020B0502020202020204" pitchFamily="34" charset="0"/>
              </a:rPr>
              <a:t> des </a:t>
            </a:r>
            <a:r>
              <a:rPr lang="fr-FR" u="none" dirty="0" smtClean="0">
                <a:latin typeface="Century Gothic" panose="020B0502020202020204" pitchFamily="34" charset="0"/>
              </a:rPr>
              <a:t>transferts réalisés</a:t>
            </a:r>
            <a:endParaRPr lang="fr-FR" dirty="0" smtClean="0"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Blogger Sans" panose="02000506030000020004" pitchFamily="2" charset="0"/>
              </a:rPr>
              <a:t>Effectif (% de répartition régionale)</a:t>
            </a:r>
            <a:endParaRPr lang="fr-FR" sz="1400" b="0" dirty="0" smtClean="0">
              <a:solidFill>
                <a:schemeClr val="tx1"/>
              </a:solidFill>
              <a:latin typeface="Century Gothic" panose="020B0502020202020204" pitchFamily="34" charset="0"/>
              <a:ea typeface="Blogger Sans" panose="02000506030000020004" pitchFamily="2" charset="0"/>
            </a:endParaRPr>
          </a:p>
        </p:txBody>
      </p:sp>
      <p:sp>
        <p:nvSpPr>
          <p:cNvPr id="3" name="ZoneTexte 2"/>
          <p:cNvSpPr txBox="1"/>
          <p:nvPr userDrawn="1"/>
        </p:nvSpPr>
        <p:spPr>
          <a:xfrm>
            <a:off x="4877620" y="4799239"/>
            <a:ext cx="1081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entury Gothic" panose="020B0502020202020204" pitchFamily="34" charset="0"/>
                <a:ea typeface="Blogger Sans" panose="02000506030000020004" pitchFamily="2" charset="0"/>
              </a:rPr>
              <a:t>Hors IDF</a:t>
            </a:r>
            <a:endParaRPr lang="fr-FR" sz="1600" dirty="0">
              <a:latin typeface="Century Gothic" panose="020B0502020202020204" pitchFamily="34" charset="0"/>
              <a:ea typeface="Blogger Sans" panose="02000506030000020004" pitchFamily="2" charset="0"/>
            </a:endParaRPr>
          </a:p>
        </p:txBody>
      </p:sp>
      <p:sp>
        <p:nvSpPr>
          <p:cNvPr id="81" name="ZoneTexte 80"/>
          <p:cNvSpPr txBox="1"/>
          <p:nvPr userDrawn="1"/>
        </p:nvSpPr>
        <p:spPr>
          <a:xfrm>
            <a:off x="4877620" y="5426004"/>
            <a:ext cx="1081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entury Gothic" panose="020B0502020202020204" pitchFamily="34" charset="0"/>
                <a:ea typeface="Blogger Sans" panose="02000506030000020004" pitchFamily="2" charset="0"/>
              </a:rPr>
              <a:t>Inconnu</a:t>
            </a:r>
            <a:endParaRPr lang="fr-FR" sz="1600" dirty="0">
              <a:latin typeface="Century Gothic" panose="020B0502020202020204" pitchFamily="34" charset="0"/>
              <a:ea typeface="Blogger Sans" panose="02000506030000020004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5146" y="254363"/>
            <a:ext cx="926672" cy="786452"/>
          </a:xfrm>
          <a:prstGeom prst="rect">
            <a:avLst/>
          </a:prstGeom>
        </p:spPr>
      </p:pic>
      <p:sp>
        <p:nvSpPr>
          <p:cNvPr id="37" name="Espace réservé du texte 9"/>
          <p:cNvSpPr>
            <a:spLocks noGrp="1"/>
          </p:cNvSpPr>
          <p:nvPr>
            <p:ph type="body" sz="quarter" idx="52" hasCustomPrompt="1"/>
          </p:nvPr>
        </p:nvSpPr>
        <p:spPr>
          <a:xfrm>
            <a:off x="2084859" y="2284169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RPVO</a:t>
            </a:r>
            <a:endParaRPr lang="fr-FR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610052" y="1505363"/>
            <a:ext cx="27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7037690" y="1505363"/>
            <a:ext cx="27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60" name="Espace réservé du texte 9"/>
          <p:cNvSpPr>
            <a:spLocks noGrp="1"/>
          </p:cNvSpPr>
          <p:nvPr>
            <p:ph type="body" sz="quarter" idx="67" hasCustomPrompt="1"/>
          </p:nvPr>
        </p:nvSpPr>
        <p:spPr>
          <a:xfrm>
            <a:off x="844092" y="2877507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MYPA</a:t>
            </a:r>
            <a:endParaRPr lang="fr-FR" dirty="0"/>
          </a:p>
        </p:txBody>
      </p:sp>
      <p:sp>
        <p:nvSpPr>
          <p:cNvPr id="62" name="Espace réservé du texte 9"/>
          <p:cNvSpPr>
            <a:spLocks noGrp="1"/>
          </p:cNvSpPr>
          <p:nvPr>
            <p:ph type="body" sz="quarter" idx="69" hasCustomPrompt="1"/>
          </p:nvPr>
        </p:nvSpPr>
        <p:spPr>
          <a:xfrm>
            <a:off x="1614141" y="3416122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RP92</a:t>
            </a:r>
            <a:endParaRPr lang="fr-FR" dirty="0"/>
          </a:p>
        </p:txBody>
      </p:sp>
      <p:sp>
        <p:nvSpPr>
          <p:cNvPr id="64" name="Espace réservé du texte 9"/>
          <p:cNvSpPr>
            <a:spLocks noGrp="1"/>
          </p:cNvSpPr>
          <p:nvPr>
            <p:ph type="body" sz="quarter" idx="71" hasCustomPrompt="1"/>
          </p:nvPr>
        </p:nvSpPr>
        <p:spPr>
          <a:xfrm>
            <a:off x="2196534" y="3433601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RSPP</a:t>
            </a:r>
            <a:endParaRPr lang="fr-FR" dirty="0"/>
          </a:p>
        </p:txBody>
      </p:sp>
      <p:sp>
        <p:nvSpPr>
          <p:cNvPr id="66" name="Espace réservé du texte 9"/>
          <p:cNvSpPr>
            <a:spLocks noGrp="1"/>
          </p:cNvSpPr>
          <p:nvPr>
            <p:ph type="body" sz="quarter" idx="73" hasCustomPrompt="1"/>
          </p:nvPr>
        </p:nvSpPr>
        <p:spPr>
          <a:xfrm>
            <a:off x="2614442" y="3921520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RPVM</a:t>
            </a:r>
            <a:endParaRPr lang="fr-FR" dirty="0"/>
          </a:p>
        </p:txBody>
      </p:sp>
      <p:sp>
        <p:nvSpPr>
          <p:cNvPr id="68" name="Espace réservé du texte 9"/>
          <p:cNvSpPr>
            <a:spLocks noGrp="1"/>
          </p:cNvSpPr>
          <p:nvPr>
            <p:ph type="body" sz="quarter" idx="75" hasCustomPrompt="1"/>
          </p:nvPr>
        </p:nvSpPr>
        <p:spPr>
          <a:xfrm>
            <a:off x="4063088" y="3083610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NEF</a:t>
            </a:r>
            <a:endParaRPr lang="fr-FR" dirty="0"/>
          </a:p>
        </p:txBody>
      </p:sp>
      <p:sp>
        <p:nvSpPr>
          <p:cNvPr id="70" name="Espace réservé du texte 9"/>
          <p:cNvSpPr>
            <a:spLocks noGrp="1"/>
          </p:cNvSpPr>
          <p:nvPr>
            <p:ph type="body" sz="quarter" idx="77" hasCustomPrompt="1"/>
          </p:nvPr>
        </p:nvSpPr>
        <p:spPr>
          <a:xfrm>
            <a:off x="2815143" y="4969220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IFSUD</a:t>
            </a:r>
            <a:endParaRPr lang="fr-FR" dirty="0"/>
          </a:p>
        </p:txBody>
      </p:sp>
      <p:sp>
        <p:nvSpPr>
          <p:cNvPr id="77" name="Espace réservé du texte 9"/>
          <p:cNvSpPr>
            <a:spLocks noGrp="1"/>
          </p:cNvSpPr>
          <p:nvPr>
            <p:ph type="body" sz="quarter" idx="79" hasCustomPrompt="1"/>
          </p:nvPr>
        </p:nvSpPr>
        <p:spPr>
          <a:xfrm>
            <a:off x="4034326" y="4864991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err="1" smtClean="0"/>
              <a:t>HorsIF</a:t>
            </a:r>
            <a:endParaRPr lang="fr-FR" dirty="0"/>
          </a:p>
        </p:txBody>
      </p:sp>
      <p:sp>
        <p:nvSpPr>
          <p:cNvPr id="80" name="Espace réservé du texte 9"/>
          <p:cNvSpPr>
            <a:spLocks noGrp="1"/>
          </p:cNvSpPr>
          <p:nvPr>
            <p:ph type="body" sz="quarter" idx="81" hasCustomPrompt="1"/>
          </p:nvPr>
        </p:nvSpPr>
        <p:spPr>
          <a:xfrm>
            <a:off x="4030130" y="5469412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err="1" smtClean="0"/>
              <a:t>Inc</a:t>
            </a:r>
            <a:endParaRPr lang="fr-FR" dirty="0"/>
          </a:p>
        </p:txBody>
      </p:sp>
      <p:sp>
        <p:nvSpPr>
          <p:cNvPr id="135" name="ZoneTexte 134"/>
          <p:cNvSpPr txBox="1"/>
          <p:nvPr userDrawn="1"/>
        </p:nvSpPr>
        <p:spPr>
          <a:xfrm>
            <a:off x="10728198" y="4798207"/>
            <a:ext cx="1081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entury Gothic" panose="020B0502020202020204" pitchFamily="34" charset="0"/>
                <a:ea typeface="Blogger Sans" panose="02000506030000020004" pitchFamily="2" charset="0"/>
              </a:rPr>
              <a:t>Hors IDF</a:t>
            </a:r>
            <a:endParaRPr lang="fr-FR" sz="1600" dirty="0">
              <a:latin typeface="Century Gothic" panose="020B0502020202020204" pitchFamily="34" charset="0"/>
              <a:ea typeface="Blogger Sans" panose="02000506030000020004" pitchFamily="2" charset="0"/>
            </a:endParaRPr>
          </a:p>
        </p:txBody>
      </p:sp>
      <p:sp>
        <p:nvSpPr>
          <p:cNvPr id="136" name="ZoneTexte 135"/>
          <p:cNvSpPr txBox="1"/>
          <p:nvPr userDrawn="1"/>
        </p:nvSpPr>
        <p:spPr>
          <a:xfrm>
            <a:off x="10728198" y="5424972"/>
            <a:ext cx="1081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entury Gothic" panose="020B0502020202020204" pitchFamily="34" charset="0"/>
                <a:ea typeface="Blogger Sans" panose="02000506030000020004" pitchFamily="2" charset="0"/>
              </a:rPr>
              <a:t>Inconnu</a:t>
            </a:r>
            <a:endParaRPr lang="fr-FR" sz="1600" dirty="0">
              <a:latin typeface="Century Gothic" panose="020B0502020202020204" pitchFamily="34" charset="0"/>
              <a:ea typeface="Blogger Sans" panose="02000506030000020004" pitchFamily="2" charset="0"/>
            </a:endParaRPr>
          </a:p>
        </p:txBody>
      </p:sp>
      <p:sp>
        <p:nvSpPr>
          <p:cNvPr id="137" name="Espace réservé du texte 9"/>
          <p:cNvSpPr>
            <a:spLocks noGrp="1"/>
          </p:cNvSpPr>
          <p:nvPr>
            <p:ph type="body" sz="quarter" idx="85" hasCustomPrompt="1"/>
          </p:nvPr>
        </p:nvSpPr>
        <p:spPr>
          <a:xfrm>
            <a:off x="7645609" y="2284169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RPVO</a:t>
            </a:r>
            <a:endParaRPr lang="fr-FR" dirty="0"/>
          </a:p>
        </p:txBody>
      </p:sp>
      <p:sp>
        <p:nvSpPr>
          <p:cNvPr id="139" name="Espace réservé du texte 9"/>
          <p:cNvSpPr>
            <a:spLocks noGrp="1"/>
          </p:cNvSpPr>
          <p:nvPr>
            <p:ph type="body" sz="quarter" idx="87" hasCustomPrompt="1"/>
          </p:nvPr>
        </p:nvSpPr>
        <p:spPr>
          <a:xfrm>
            <a:off x="6652665" y="3050619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MYPA</a:t>
            </a:r>
            <a:endParaRPr lang="fr-FR" dirty="0"/>
          </a:p>
        </p:txBody>
      </p:sp>
      <p:sp>
        <p:nvSpPr>
          <p:cNvPr id="141" name="Espace réservé du texte 9"/>
          <p:cNvSpPr>
            <a:spLocks noGrp="1"/>
          </p:cNvSpPr>
          <p:nvPr>
            <p:ph type="body" sz="quarter" idx="89" hasCustomPrompt="1"/>
          </p:nvPr>
        </p:nvSpPr>
        <p:spPr>
          <a:xfrm>
            <a:off x="7511566" y="3460882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RP92</a:t>
            </a:r>
            <a:endParaRPr lang="fr-FR" dirty="0"/>
          </a:p>
        </p:txBody>
      </p:sp>
      <p:sp>
        <p:nvSpPr>
          <p:cNvPr id="143" name="Espace réservé du texte 9"/>
          <p:cNvSpPr>
            <a:spLocks noGrp="1"/>
          </p:cNvSpPr>
          <p:nvPr>
            <p:ph type="body" sz="quarter" idx="91" hasCustomPrompt="1"/>
          </p:nvPr>
        </p:nvSpPr>
        <p:spPr>
          <a:xfrm>
            <a:off x="8159863" y="3451919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RSPP</a:t>
            </a:r>
            <a:endParaRPr lang="fr-FR" dirty="0"/>
          </a:p>
        </p:txBody>
      </p:sp>
      <p:sp>
        <p:nvSpPr>
          <p:cNvPr id="145" name="Espace réservé du texte 9"/>
          <p:cNvSpPr>
            <a:spLocks noGrp="1"/>
          </p:cNvSpPr>
          <p:nvPr>
            <p:ph type="body" sz="quarter" idx="93" hasCustomPrompt="1"/>
          </p:nvPr>
        </p:nvSpPr>
        <p:spPr>
          <a:xfrm>
            <a:off x="8687956" y="3921930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RPVM</a:t>
            </a:r>
            <a:endParaRPr lang="fr-FR" dirty="0"/>
          </a:p>
        </p:txBody>
      </p:sp>
      <p:sp>
        <p:nvSpPr>
          <p:cNvPr id="147" name="Espace réservé du texte 9"/>
          <p:cNvSpPr>
            <a:spLocks noGrp="1"/>
          </p:cNvSpPr>
          <p:nvPr>
            <p:ph type="body" sz="quarter" idx="95" hasCustomPrompt="1"/>
          </p:nvPr>
        </p:nvSpPr>
        <p:spPr>
          <a:xfrm>
            <a:off x="10066970" y="3153447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NEF</a:t>
            </a:r>
            <a:endParaRPr lang="fr-FR" dirty="0"/>
          </a:p>
        </p:txBody>
      </p:sp>
      <p:sp>
        <p:nvSpPr>
          <p:cNvPr id="149" name="Espace réservé du texte 9"/>
          <p:cNvSpPr>
            <a:spLocks noGrp="1"/>
          </p:cNvSpPr>
          <p:nvPr>
            <p:ph type="body" sz="quarter" idx="97" hasCustomPrompt="1"/>
          </p:nvPr>
        </p:nvSpPr>
        <p:spPr>
          <a:xfrm>
            <a:off x="8834742" y="4961810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IFSUD</a:t>
            </a:r>
            <a:endParaRPr lang="fr-FR" dirty="0"/>
          </a:p>
        </p:txBody>
      </p:sp>
      <p:sp>
        <p:nvSpPr>
          <p:cNvPr id="151" name="Espace réservé du texte 9"/>
          <p:cNvSpPr>
            <a:spLocks noGrp="1"/>
          </p:cNvSpPr>
          <p:nvPr>
            <p:ph type="body" sz="quarter" idx="99" hasCustomPrompt="1"/>
          </p:nvPr>
        </p:nvSpPr>
        <p:spPr>
          <a:xfrm>
            <a:off x="9853058" y="4864991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err="1" smtClean="0"/>
              <a:t>HorsIF</a:t>
            </a:r>
            <a:endParaRPr lang="fr-FR" dirty="0"/>
          </a:p>
        </p:txBody>
      </p:sp>
      <p:sp>
        <p:nvSpPr>
          <p:cNvPr id="153" name="Espace réservé du texte 9"/>
          <p:cNvSpPr>
            <a:spLocks noGrp="1"/>
          </p:cNvSpPr>
          <p:nvPr>
            <p:ph type="body" sz="quarter" idx="101" hasCustomPrompt="1"/>
          </p:nvPr>
        </p:nvSpPr>
        <p:spPr>
          <a:xfrm>
            <a:off x="9886241" y="5469113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err="1" smtClean="0"/>
              <a:t>Inc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62585361"/>
              </p:ext>
            </p:extLst>
          </p:nvPr>
        </p:nvGraphicFramePr>
        <p:xfrm>
          <a:off x="2815145" y="6532098"/>
          <a:ext cx="6349203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029">
                  <a:extLst>
                    <a:ext uri="{9D8B030D-6E8A-4147-A177-3AD203B41FA5}">
                      <a16:colId xmlns:a16="http://schemas.microsoft.com/office/drawing/2014/main" val="3539006957"/>
                    </a:ext>
                  </a:extLst>
                </a:gridCol>
                <a:gridCol w="907029">
                  <a:extLst>
                    <a:ext uri="{9D8B030D-6E8A-4147-A177-3AD203B41FA5}">
                      <a16:colId xmlns:a16="http://schemas.microsoft.com/office/drawing/2014/main" val="3225481401"/>
                    </a:ext>
                  </a:extLst>
                </a:gridCol>
                <a:gridCol w="907029">
                  <a:extLst>
                    <a:ext uri="{9D8B030D-6E8A-4147-A177-3AD203B41FA5}">
                      <a16:colId xmlns:a16="http://schemas.microsoft.com/office/drawing/2014/main" val="3755218089"/>
                    </a:ext>
                  </a:extLst>
                </a:gridCol>
                <a:gridCol w="907029">
                  <a:extLst>
                    <a:ext uri="{9D8B030D-6E8A-4147-A177-3AD203B41FA5}">
                      <a16:colId xmlns:a16="http://schemas.microsoft.com/office/drawing/2014/main" val="2865206181"/>
                    </a:ext>
                  </a:extLst>
                </a:gridCol>
                <a:gridCol w="907029">
                  <a:extLst>
                    <a:ext uri="{9D8B030D-6E8A-4147-A177-3AD203B41FA5}">
                      <a16:colId xmlns:a16="http://schemas.microsoft.com/office/drawing/2014/main" val="3997399393"/>
                    </a:ext>
                  </a:extLst>
                </a:gridCol>
                <a:gridCol w="907029">
                  <a:extLst>
                    <a:ext uri="{9D8B030D-6E8A-4147-A177-3AD203B41FA5}">
                      <a16:colId xmlns:a16="http://schemas.microsoft.com/office/drawing/2014/main" val="1257463491"/>
                    </a:ext>
                  </a:extLst>
                </a:gridCol>
                <a:gridCol w="907029">
                  <a:extLst>
                    <a:ext uri="{9D8B030D-6E8A-4147-A177-3AD203B41FA5}">
                      <a16:colId xmlns:a16="http://schemas.microsoft.com/office/drawing/2014/main" val="2817569263"/>
                    </a:ext>
                  </a:extLst>
                </a:gridCol>
              </a:tblGrid>
              <a:tr h="263028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rgbClr val="326DB5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</a:rPr>
                        <a:t>RSPP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Blogger Sans" panose="0200050603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CB6CB5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</a:rPr>
                        <a:t>RP92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179F98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</a:rPr>
                        <a:t>RPVM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D9DB59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</a:rPr>
                        <a:t>IFSUD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94E0BB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</a:rPr>
                        <a:t>MYPA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CAB3AD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</a:rPr>
                        <a:t>RPVO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539DDE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</a:rPr>
                        <a:t>NEF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680459"/>
                  </a:ext>
                </a:extLst>
              </a:tr>
            </a:tbl>
          </a:graphicData>
        </a:graphic>
      </p:graphicFrame>
      <p:sp>
        <p:nvSpPr>
          <p:cNvPr id="85" name="Espace réservé du texte 9"/>
          <p:cNvSpPr>
            <a:spLocks noGrp="1"/>
          </p:cNvSpPr>
          <p:nvPr>
            <p:ph type="body" sz="quarter" idx="103" hasCustomPrompt="1"/>
          </p:nvPr>
        </p:nvSpPr>
        <p:spPr>
          <a:xfrm>
            <a:off x="4829870" y="1431169"/>
            <a:ext cx="1281345" cy="206103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6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N</a:t>
            </a:r>
            <a:endParaRPr lang="fr-FR" dirty="0"/>
          </a:p>
        </p:txBody>
      </p:sp>
      <p:sp>
        <p:nvSpPr>
          <p:cNvPr id="87" name="Espace réservé du texte 9"/>
          <p:cNvSpPr>
            <a:spLocks noGrp="1"/>
          </p:cNvSpPr>
          <p:nvPr>
            <p:ph type="body" sz="quarter" idx="104" hasCustomPrompt="1"/>
          </p:nvPr>
        </p:nvSpPr>
        <p:spPr>
          <a:xfrm>
            <a:off x="11128164" y="1409970"/>
            <a:ext cx="1288864" cy="206007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6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39643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_graphe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b="1" kern="1200" baseline="0" dirty="0">
                <a:solidFill>
                  <a:srgbClr val="6368AB"/>
                </a:solidFill>
                <a:latin typeface="Century Gothic" panose="020B0502020202020204" pitchFamily="34" charset="0"/>
                <a:ea typeface="Blogger Sans" panose="02000506030000020004" pitchFamily="2" charset="0"/>
                <a:cs typeface="+mj-cs"/>
              </a:defRPr>
            </a:lvl1pPr>
          </a:lstStyle>
          <a:p>
            <a:pPr marL="0" lvl="0"/>
            <a:r>
              <a:rPr lang="fr-FR" dirty="0" smtClean="0"/>
              <a:t>TITRE_5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1529359" y="802737"/>
            <a:ext cx="1191985" cy="0"/>
          </a:xfrm>
          <a:prstGeom prst="line">
            <a:avLst/>
          </a:prstGeom>
          <a:ln w="19050">
            <a:solidFill>
              <a:srgbClr val="636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0" y="6367187"/>
            <a:ext cx="987525" cy="315424"/>
          </a:xfrm>
          <a:prstGeom prst="rect">
            <a:avLst/>
          </a:prstGeom>
        </p:spPr>
      </p:pic>
      <p:sp>
        <p:nvSpPr>
          <p:cNvPr id="19" name="ZoneTexte 18"/>
          <p:cNvSpPr txBox="1"/>
          <p:nvPr userDrawn="1"/>
        </p:nvSpPr>
        <p:spPr>
          <a:xfrm>
            <a:off x="10381673" y="40426"/>
            <a:ext cx="1810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2060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Date d’extraction: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3pPr marL="914400" indent="0">
              <a:buNone/>
              <a:defRPr/>
            </a:lvl3pPr>
            <a:lvl4pPr>
              <a:defRPr>
                <a:solidFill>
                  <a:srgbClr val="002060"/>
                </a:solidFill>
                <a:latin typeface="Century Gothic" panose="020B0502020202020204" pitchFamily="34" charset="0"/>
                <a:ea typeface="Blogger Sans" panose="02000506030000020004" pitchFamily="2" charset="0"/>
              </a:defRPr>
            </a:lvl4pPr>
            <a:lvl5pPr>
              <a:defRPr>
                <a:solidFill>
                  <a:srgbClr val="002060"/>
                </a:solidFill>
                <a:latin typeface="Century Gothic" panose="020B0502020202020204" pitchFamily="34" charset="0"/>
                <a:ea typeface="Blogger Sans" panose="02000506030000020004" pitchFamily="2" charset="0"/>
              </a:defRPr>
            </a:lvl5pPr>
          </a:lstStyle>
          <a:p>
            <a:pPr lvl="0"/>
            <a:r>
              <a:rPr lang="fr-FR" dirty="0" smtClean="0"/>
              <a:t>date</a:t>
            </a:r>
          </a:p>
          <a:p>
            <a:pPr lvl="3"/>
            <a:endParaRPr lang="fr-FR" dirty="0" smtClean="0"/>
          </a:p>
          <a:p>
            <a:pPr lvl="4"/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33"/>
          </p:nvPr>
        </p:nvSpPr>
        <p:spPr>
          <a:xfrm>
            <a:off x="876408" y="1113035"/>
            <a:ext cx="8330346" cy="2894189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5146" y="254363"/>
            <a:ext cx="926672" cy="786452"/>
          </a:xfrm>
          <a:prstGeom prst="rect">
            <a:avLst/>
          </a:prstGeom>
        </p:spPr>
      </p:pic>
      <p:sp>
        <p:nvSpPr>
          <p:cNvPr id="4" name="Espace réservé du tableau 3"/>
          <p:cNvSpPr>
            <a:spLocks noGrp="1"/>
          </p:cNvSpPr>
          <p:nvPr>
            <p:ph type="tbl" sz="quarter" idx="34"/>
          </p:nvPr>
        </p:nvSpPr>
        <p:spPr>
          <a:xfrm>
            <a:off x="499091" y="4970351"/>
            <a:ext cx="10589452" cy="171226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1415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5"/>
          <p:cNvSpPr txBox="1">
            <a:spLocks/>
          </p:cNvSpPr>
          <p:nvPr userDrawn="1"/>
        </p:nvSpPr>
        <p:spPr>
          <a:xfrm>
            <a:off x="11145864" y="6322926"/>
            <a:ext cx="1046136" cy="388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Blogger Sans Light" panose="02000506030000020004" pitchFamily="2" charset="0"/>
                <a:ea typeface="Blogger Sans Light" panose="02000506030000020004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FF20C0-9A36-4A77-8442-F0ADF1F6F5F4}" type="slidenum">
              <a:rPr lang="fr-FR" sz="1000" smtClean="0"/>
              <a:pPr/>
              <a:t>‹N°›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81401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6" r:id="rId2"/>
    <p:sldLayoutId id="214748373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Blogger Sans Light" panose="02000506030000020004" pitchFamily="2" charset="0"/>
          <a:ea typeface="Blogger Sans Light" panose="02000506030000020004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1.xml"/>
</Relationships>

</file>

<file path=ppt/slides/_rels/slide10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170d5e1e5c72e4.png"/>
</Relationships>

</file>

<file path=ppt/slides/_rels/slide11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170d5e1a7fb7b8.png"/>
</Relationships>

</file>

<file path=ppt/slides/_rels/slide12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170d5e78f4c6d3.png"/>
</Relationships>

</file>

<file path=ppt/slides/_rels/slide13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170d5e4cef5705.png"/>
</Relationships>

</file>

<file path=ppt/slides/_rels/slide14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170d5e79286105.png"/>
</Relationships>

</file>

<file path=ppt/slides/_rels/slide18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170d5ea83abb9.png"/>
</Relationships>

</file>

<file path=ppt/slides/_rels/slide19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170d5edc053b.png"/>
</Relationships>

</file>

<file path=ppt/slides/_rels/slide2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170d5e71dadb79.png"/>
</Relationships>

</file>

<file path=ppt/slides/_rels/slide20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170d5e3dff4dea.png"/>
</Relationships>

</file>

<file path=ppt/slides/_rels/slide21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170d5e1623ef53.png"/>
</Relationships>

</file>

<file path=ppt/slides/_rels/slide22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170d5e24fa106b.png"/>
</Relationships>

</file>

<file path=ppt/slides/_rels/slide23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170d5e64beeb67.png"/>
</Relationships>

</file>

<file path=ppt/slides/_rels/slide24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170d5e4655f27f.png"/>
</Relationships>

</file>

<file path=ppt/slides/_rels/slide25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170d5e7cde165.png"/>
</Relationships>

</file>

<file path=ppt/slides/_rels/slide26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170d5e4a42fe9d.png"/>
</Relationships>

</file>

<file path=ppt/slides/_rels/slide27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170d5e6783ca0f.png"/>
</Relationships>

</file>

<file path=ppt/slides/_rels/slide28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170d5e1006e663.png"/>
</Relationships>

</file>

<file path=ppt/slides/_rels/slide29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170d5e35f66086.png"/>
</Relationships>

</file>

<file path=ppt/slides/_rels/slide3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170d5e7450b564.png"/>
</Relationships>

</file>

<file path=ppt/slides/_rels/slide30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170d5e410f319a.png"/>
</Relationships>

</file>

<file path=ppt/slides/_rels/slide31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170d5e49cf5146.png"/>
</Relationships>

</file>

<file path=ppt/slides/_rels/slide32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170d5e5d129e07.png"/>
</Relationships>

</file>

<file path=ppt/slides/_rels/slide33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170d5e79d21316.png"/>
</Relationships>

</file>

<file path=ppt/slides/_rels/slide4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170d5e7225e4b5.png"/>
</Relationships>

</file>

<file path=ppt/slides/_rels/slide5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170d5e49af6620.png"/>
</Relationships>

</file>

<file path=ppt/slides/_rels/slide6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170d5e5640d69a.png"/>
</Relationships>

</file>

<file path=ppt/slides/_rels/slide7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170d5e35cf7a0b.png"/>
</Relationships>

</file>

<file path=ppt/slides/_rels/slide8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170d5e55eff8ce.png"/>
</Relationships>

</file>

<file path=ppt/slides/_rels/slide9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170d5e658e040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Espace réservé du texte 14"/>
          <p:cNvSpPr>
            <a:spLocks noGrp="1"/>
          </p:cNvSpPr>
          <p:nvPr>
            <p:ph type="body" sz="quarter" idx="10" hasCustomPrompt="1"/>
          </p:nvPr>
        </p:nvSpPr>
        <p:spPr>
          <a:xfrm>
            <a:off x="7970982" y="5748236"/>
            <a:ext cx="3777673" cy="452580"/>
          </a:xfrm>
        </p:spPr>
        <p:txBody>
          <a:bodyPr/>
          <a:lstStyle/>
          <a:p>
            <a:r>
              <a:rPr/>
              <a:t>Lundi 4 Mars 2024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texte 3"/>
          <p:cNvSpPr>
            <a:spLocks noGrp="1"/>
          </p:cNvSpPr>
          <p:nvPr>
            <p:ph type="body" sz="quarter" idx="17" hasCustomPrompt="1"/>
          </p:nvPr>
        </p:nvSpPr>
        <p:spPr>
          <a:xfrm>
            <a:off x="3364457" y="3312012"/>
            <a:ext cx="7005973" cy="599312"/>
          </a:xfrm>
        </p:spPr>
        <p:txBody>
          <a:bodyPr/>
          <a:lstStyle/>
          <a:p>
            <a:r>
              <a:rPr/>
              <a:t>Île de France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TIU par type d'établissement receveur en 2023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04/03/2024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371600"/>
                <a:gridCol w="1051560"/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IIB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III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Urgence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128 (9.2%)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227 (16.3%)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1034 (74.4%)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1390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 (72.2%)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(22.2%)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128 (9.1%)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228 (16.2%)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1047 (74.4%)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1408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Annulation des demandes de TIU en 2023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04/03/2024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783771"/>
                <a:gridCol w="1051560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janvier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février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mars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avril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juin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juillet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août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septembre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octobre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novembre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décembre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59 (9%)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37 (5.6%)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48 (7.3%)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35 (5.3%)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46 (7%)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58 (8.9%)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59 (9%)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66 (10.1%)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62 (9.5%)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73 (11.1%)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73 (11.1%)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39 (6.0%)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655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59 (9%)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37 (5.6%)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48 (7.3%)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35 (5.3%)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46 (7%)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58 (8.8%)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59 (9%)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67 (10.2%)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62 (9.5%)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73 (11.1%)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73 (11.1%)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39 (5.9%)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656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Motif d'annulation des demandes de TIU en 2023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04/03/2024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567543"/>
                <a:gridCol w="1051560"/>
                <a:gridCol w="1567543"/>
                <a:gridCol w="1567543"/>
                <a:gridCol w="1567543"/>
                <a:gridCol w="1567543"/>
                <a:gridCol w="1567543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Contre-indications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Conseil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Accouchement 
 avant transfert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Stabilisation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30 (4.6%)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46 (7%)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79 (12.1%)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87 (13.3%)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413 (63.1%)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655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30 (4.6%)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46 (7%)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79 (12.0%)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88 (13.4%)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413 (63.0%)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656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Termes des femmes ayant accouché avant transfert en 2023 (83 N.nés cellule et 0 N.nés réseaux)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04/03/2024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997527"/>
                <a:gridCol w="1051560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Moins de 24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24/25+6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26/27+6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28/29+6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30/31+6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32/33+6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34/35+6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Plus de 36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(2.5%)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 (10.1%)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 (15.2%)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 (19%)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 (21.5%)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 (19%)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 (11.4%)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(2.5%)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 (10.1%)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 (15.2%)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 (19%)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 (21.5%)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 (19%)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 (11.4%)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Répartition des TIU en 2023 (Total des transferts)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04/03/2024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4" name="Espace réservé du texte 9"/>
          <p:cNvSpPr>
            <a:spLocks noGrp="1"/>
          </p:cNvSpPr>
          <p:nvPr>
            <p:ph type="body" sz="quarter" idx="52" hasCustomPrompt="1"/>
          </p:nvPr>
        </p:nvSpPr>
        <p:spPr>
          <a:xfrm>
            <a:off x="2084859" y="2284169"/>
            <a:ext cx="770049" cy="216404"/>
          </a:xfrm>
        </p:spPr>
        <p:txBody>
          <a:bodyPr/>
          <a:lstStyle/>
          <a:p>
            <a:r>
              <a:rPr/>
              <a:t>327 (15.8%)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5" name="Espace réservé du texte 9"/>
          <p:cNvSpPr>
            <a:spLocks noGrp="1"/>
          </p:cNvSpPr>
          <p:nvPr>
            <p:ph type="body" sz="quarter" idx="67" hasCustomPrompt="1"/>
          </p:nvPr>
        </p:nvSpPr>
        <p:spPr>
          <a:xfrm>
            <a:off x="844092" y="2877507"/>
            <a:ext cx="770049" cy="216404"/>
          </a:xfrm>
        </p:spPr>
        <p:txBody>
          <a:bodyPr/>
          <a:lstStyle/>
          <a:p>
            <a:r>
              <a:rPr/>
              <a:t>134 (6.5%)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6" name="Espace réservé du texte 9"/>
          <p:cNvSpPr>
            <a:spLocks noGrp="1"/>
          </p:cNvSpPr>
          <p:nvPr>
            <p:ph type="body" sz="quarter" idx="69" hasCustomPrompt="1"/>
          </p:nvPr>
        </p:nvSpPr>
        <p:spPr>
          <a:xfrm>
            <a:off x="1614141" y="3416122"/>
            <a:ext cx="770049" cy="216404"/>
          </a:xfrm>
        </p:spPr>
        <p:txBody>
          <a:bodyPr/>
          <a:lstStyle/>
          <a:p>
            <a:r>
              <a:rPr/>
              <a:t>263 (12.7%)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7" name="Espace réservé du texte 9"/>
          <p:cNvSpPr>
            <a:spLocks noGrp="1"/>
          </p:cNvSpPr>
          <p:nvPr>
            <p:ph type="body" sz="quarter" idx="71" hasCustomPrompt="1"/>
          </p:nvPr>
        </p:nvSpPr>
        <p:spPr>
          <a:xfrm>
            <a:off x="2196534" y="3433601"/>
            <a:ext cx="770049" cy="216404"/>
          </a:xfrm>
        </p:spPr>
        <p:txBody>
          <a:bodyPr/>
          <a:lstStyle/>
          <a:p>
            <a:r>
              <a:rPr/>
              <a:t>444 (21.5%)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8" name="Espace réservé du texte 9"/>
          <p:cNvSpPr>
            <a:spLocks noGrp="1"/>
          </p:cNvSpPr>
          <p:nvPr>
            <p:ph type="body" sz="quarter" idx="73" hasCustomPrompt="1"/>
          </p:nvPr>
        </p:nvSpPr>
        <p:spPr>
          <a:xfrm>
            <a:off x="2614442" y="3921520"/>
            <a:ext cx="770049" cy="216404"/>
          </a:xfrm>
        </p:spPr>
        <p:txBody>
          <a:bodyPr/>
          <a:lstStyle/>
          <a:p>
            <a:r>
              <a:rPr/>
              <a:t>233 (11.3%)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9" name="Espace réservé du texte 9"/>
          <p:cNvSpPr>
            <a:spLocks noGrp="1"/>
          </p:cNvSpPr>
          <p:nvPr>
            <p:ph type="body" sz="quarter" idx="75" hasCustomPrompt="1"/>
          </p:nvPr>
        </p:nvSpPr>
        <p:spPr>
          <a:xfrm>
            <a:off x="4063088" y="3083610"/>
            <a:ext cx="770049" cy="216404"/>
          </a:xfrm>
        </p:spPr>
        <p:txBody>
          <a:bodyPr/>
          <a:lstStyle/>
          <a:p>
            <a:r>
              <a:rPr/>
              <a:t>312 (15.1%)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0" name="Espace réservé du texte 9"/>
          <p:cNvSpPr>
            <a:spLocks noGrp="1"/>
          </p:cNvSpPr>
          <p:nvPr>
            <p:ph type="body" sz="quarter" idx="77" hasCustomPrompt="1"/>
          </p:nvPr>
        </p:nvSpPr>
        <p:spPr>
          <a:xfrm>
            <a:off x="2815143" y="4969220"/>
            <a:ext cx="770049" cy="216404"/>
          </a:xfrm>
        </p:spPr>
        <p:txBody>
          <a:bodyPr/>
          <a:lstStyle/>
          <a:p>
            <a:r>
              <a:rPr/>
              <a:t>316 (15.3%)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1" name="Espace réservé du texte 9"/>
          <p:cNvSpPr>
            <a:spLocks noGrp="1"/>
          </p:cNvSpPr>
          <p:nvPr>
            <p:ph type="body" sz="quarter" idx="79" hasCustomPrompt="1"/>
          </p:nvPr>
        </p:nvSpPr>
        <p:spPr>
          <a:xfrm>
            <a:off x="4034326" y="4864991"/>
            <a:ext cx="770049" cy="216404"/>
          </a:xfrm>
        </p:spPr>
        <p:txBody>
          <a:bodyPr/>
          <a:lstStyle/>
          <a:p>
            <a:r>
              <a:rPr/>
              <a:t>34 (1.6%)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2" name="Espace réservé du texte 9"/>
          <p:cNvSpPr>
            <a:spLocks noGrp="1"/>
          </p:cNvSpPr>
          <p:nvPr>
            <p:ph type="body" sz="quarter" idx="81" hasCustomPrompt="1"/>
          </p:nvPr>
        </p:nvSpPr>
        <p:spPr>
          <a:xfrm>
            <a:off x="4030130" y="5469412"/>
            <a:ext cx="770049" cy="216404"/>
          </a:xfrm>
        </p:spPr>
        <p:txBody>
          <a:bodyPr/>
          <a:lstStyle/>
          <a:p>
            <a:r>
              <a:rPr/>
              <a:t>1 (0.0%)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3" name="Espace réservé du texte 9"/>
          <p:cNvSpPr>
            <a:spLocks noGrp="1"/>
          </p:cNvSpPr>
          <p:nvPr>
            <p:ph type="body" sz="quarter" idx="85" hasCustomPrompt="1"/>
          </p:nvPr>
        </p:nvSpPr>
        <p:spPr>
          <a:xfrm>
            <a:off x="7645609" y="2284169"/>
            <a:ext cx="770049" cy="216404"/>
          </a:xfrm>
        </p:spPr>
        <p:txBody>
          <a:bodyPr/>
          <a:lstStyle/>
          <a:p>
            <a:r>
              <a:rPr/>
              <a:t>59 (4.2%)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4" name="Espace réservé du texte 9"/>
          <p:cNvSpPr>
            <a:spLocks noGrp="1"/>
          </p:cNvSpPr>
          <p:nvPr>
            <p:ph type="body" sz="quarter" idx="87" hasCustomPrompt="1"/>
          </p:nvPr>
        </p:nvSpPr>
        <p:spPr>
          <a:xfrm>
            <a:off x="6652665" y="3050619"/>
            <a:ext cx="770049" cy="216404"/>
          </a:xfrm>
        </p:spPr>
        <p:txBody>
          <a:bodyPr/>
          <a:lstStyle/>
          <a:p>
            <a:r>
              <a:rPr/>
              <a:t>73 (5.2%)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5" name="Espace réservé du texte 9"/>
          <p:cNvSpPr>
            <a:spLocks noGrp="1"/>
          </p:cNvSpPr>
          <p:nvPr>
            <p:ph type="body" sz="quarter" idx="89" hasCustomPrompt="1"/>
          </p:nvPr>
        </p:nvSpPr>
        <p:spPr>
          <a:xfrm>
            <a:off x="7511566" y="3460882"/>
            <a:ext cx="770049" cy="216404"/>
          </a:xfrm>
        </p:spPr>
        <p:txBody>
          <a:bodyPr/>
          <a:lstStyle/>
          <a:p>
            <a:r>
              <a:rPr/>
              <a:t>247 (17.5%)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6" name="Espace réservé du texte 9"/>
          <p:cNvSpPr>
            <a:spLocks noGrp="1"/>
          </p:cNvSpPr>
          <p:nvPr>
            <p:ph type="body" sz="quarter" idx="91" hasCustomPrompt="1"/>
          </p:nvPr>
        </p:nvSpPr>
        <p:spPr>
          <a:xfrm>
            <a:off x="8159863" y="3451919"/>
            <a:ext cx="770049" cy="216404"/>
          </a:xfrm>
        </p:spPr>
        <p:txBody>
          <a:bodyPr/>
          <a:lstStyle/>
          <a:p>
            <a:r>
              <a:rPr/>
              <a:t>410 (29.1%)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7" name="Espace réservé du texte 9"/>
          <p:cNvSpPr>
            <a:spLocks noGrp="1"/>
          </p:cNvSpPr>
          <p:nvPr>
            <p:ph type="body" sz="quarter" idx="93" hasCustomPrompt="1"/>
          </p:nvPr>
        </p:nvSpPr>
        <p:spPr>
          <a:xfrm>
            <a:off x="8687956" y="3921930"/>
            <a:ext cx="770049" cy="216404"/>
          </a:xfrm>
        </p:spPr>
        <p:txBody>
          <a:bodyPr/>
          <a:lstStyle/>
          <a:p>
            <a:r>
              <a:rPr/>
              <a:t>248 (17.6%)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8" name="Espace réservé du texte 9"/>
          <p:cNvSpPr>
            <a:spLocks noGrp="1"/>
          </p:cNvSpPr>
          <p:nvPr>
            <p:ph type="body" sz="quarter" idx="95" hasCustomPrompt="1"/>
          </p:nvPr>
        </p:nvSpPr>
        <p:spPr>
          <a:xfrm>
            <a:off x="10066970" y="3153447"/>
            <a:ext cx="770049" cy="216404"/>
          </a:xfrm>
        </p:spPr>
        <p:txBody>
          <a:bodyPr/>
          <a:lstStyle/>
          <a:p>
            <a:r>
              <a:rPr/>
              <a:t>221 (15.7%)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9" name="Espace réservé du texte 9"/>
          <p:cNvSpPr>
            <a:spLocks noGrp="1"/>
          </p:cNvSpPr>
          <p:nvPr>
            <p:ph type="body" sz="quarter" idx="97" hasCustomPrompt="1"/>
          </p:nvPr>
        </p:nvSpPr>
        <p:spPr>
          <a:xfrm>
            <a:off x="8834742" y="4961810"/>
            <a:ext cx="770049" cy="216404"/>
          </a:xfrm>
        </p:spPr>
        <p:txBody>
          <a:bodyPr/>
          <a:lstStyle/>
          <a:p>
            <a:r>
              <a:rPr/>
              <a:t>66 (4.7%)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20" name="Espace réservé du texte 9"/>
          <p:cNvSpPr>
            <a:spLocks noGrp="1"/>
          </p:cNvSpPr>
          <p:nvPr>
            <p:ph type="body" sz="quarter" idx="99" hasCustomPrompt="1"/>
          </p:nvPr>
        </p:nvSpPr>
        <p:spPr>
          <a:xfrm>
            <a:off x="9853058" y="4864991"/>
            <a:ext cx="770049" cy="216404"/>
          </a:xfrm>
        </p:spPr>
        <p:txBody>
          <a:bodyPr/>
          <a:lstStyle/>
          <a:p>
            <a:r>
              <a:rPr/>
              <a:t>80 (5.7%)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21" name="Espace réservé du texte 9"/>
          <p:cNvSpPr>
            <a:spLocks noGrp="1"/>
          </p:cNvSpPr>
          <p:nvPr>
            <p:ph type="body" sz="quarter" idx="101" hasCustomPrompt="1"/>
          </p:nvPr>
        </p:nvSpPr>
        <p:spPr>
          <a:xfrm>
            <a:off x="9886241" y="5469113"/>
            <a:ext cx="770049" cy="216404"/>
          </a:xfrm>
        </p:spPr>
        <p:txBody>
          <a:bodyPr/>
          <a:lstStyle/>
          <a:p>
            <a:r>
              <a:rPr/>
              <a:t>4 (0.3%)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Répartition des TIU en 2023 (Transferts cellule)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04/03/2024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4" name="Espace réservé du texte 9"/>
          <p:cNvSpPr>
            <a:spLocks noGrp="1"/>
          </p:cNvSpPr>
          <p:nvPr>
            <p:ph type="body" sz="quarter" idx="52" hasCustomPrompt="1"/>
          </p:nvPr>
        </p:nvSpPr>
        <p:spPr>
          <a:xfrm>
            <a:off x="2084859" y="2284169"/>
            <a:ext cx="770049" cy="216404"/>
          </a:xfrm>
        </p:spPr>
        <p:txBody>
          <a:bodyPr/>
          <a:lstStyle/>
          <a:p>
            <a:r>
              <a:rPr/>
              <a:t>327 (16.0%)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5" name="Espace réservé du texte 9"/>
          <p:cNvSpPr>
            <a:spLocks noGrp="1"/>
          </p:cNvSpPr>
          <p:nvPr>
            <p:ph type="body" sz="quarter" idx="67" hasCustomPrompt="1"/>
          </p:nvPr>
        </p:nvSpPr>
        <p:spPr>
          <a:xfrm>
            <a:off x="844092" y="2877507"/>
            <a:ext cx="770049" cy="216404"/>
          </a:xfrm>
        </p:spPr>
        <p:txBody>
          <a:bodyPr/>
          <a:lstStyle/>
          <a:p>
            <a:r>
              <a:rPr/>
              <a:t>130 (6.4%)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6" name="Espace réservé du texte 9"/>
          <p:cNvSpPr>
            <a:spLocks noGrp="1"/>
          </p:cNvSpPr>
          <p:nvPr>
            <p:ph type="body" sz="quarter" idx="69" hasCustomPrompt="1"/>
          </p:nvPr>
        </p:nvSpPr>
        <p:spPr>
          <a:xfrm>
            <a:off x="1614141" y="3416122"/>
            <a:ext cx="770049" cy="216404"/>
          </a:xfrm>
        </p:spPr>
        <p:txBody>
          <a:bodyPr/>
          <a:lstStyle/>
          <a:p>
            <a:r>
              <a:rPr/>
              <a:t>262 (12.8%)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7" name="Espace réservé du texte 9"/>
          <p:cNvSpPr>
            <a:spLocks noGrp="1"/>
          </p:cNvSpPr>
          <p:nvPr>
            <p:ph type="body" sz="quarter" idx="71" hasCustomPrompt="1"/>
          </p:nvPr>
        </p:nvSpPr>
        <p:spPr>
          <a:xfrm>
            <a:off x="2196534" y="3433601"/>
            <a:ext cx="770049" cy="216404"/>
          </a:xfrm>
        </p:spPr>
        <p:txBody>
          <a:bodyPr/>
          <a:lstStyle/>
          <a:p>
            <a:r>
              <a:rPr/>
              <a:t>440 (21.5%)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8" name="Espace réservé du texte 9"/>
          <p:cNvSpPr>
            <a:spLocks noGrp="1"/>
          </p:cNvSpPr>
          <p:nvPr>
            <p:ph type="body" sz="quarter" idx="73" hasCustomPrompt="1"/>
          </p:nvPr>
        </p:nvSpPr>
        <p:spPr>
          <a:xfrm>
            <a:off x="2614442" y="3921520"/>
            <a:ext cx="770049" cy="216404"/>
          </a:xfrm>
        </p:spPr>
        <p:txBody>
          <a:bodyPr/>
          <a:lstStyle/>
          <a:p>
            <a:r>
              <a:rPr/>
              <a:t>233 (11.4%)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9" name="Espace réservé du texte 9"/>
          <p:cNvSpPr>
            <a:spLocks noGrp="1"/>
          </p:cNvSpPr>
          <p:nvPr>
            <p:ph type="body" sz="quarter" idx="75" hasCustomPrompt="1"/>
          </p:nvPr>
        </p:nvSpPr>
        <p:spPr>
          <a:xfrm>
            <a:off x="4063088" y="3083610"/>
            <a:ext cx="770049" cy="216404"/>
          </a:xfrm>
        </p:spPr>
        <p:txBody>
          <a:bodyPr/>
          <a:lstStyle/>
          <a:p>
            <a:r>
              <a:rPr/>
              <a:t>306 (15.0%)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0" name="Espace réservé du texte 9"/>
          <p:cNvSpPr>
            <a:spLocks noGrp="1"/>
          </p:cNvSpPr>
          <p:nvPr>
            <p:ph type="body" sz="quarter" idx="77" hasCustomPrompt="1"/>
          </p:nvPr>
        </p:nvSpPr>
        <p:spPr>
          <a:xfrm>
            <a:off x="2815143" y="4969220"/>
            <a:ext cx="770049" cy="216404"/>
          </a:xfrm>
        </p:spPr>
        <p:txBody>
          <a:bodyPr/>
          <a:lstStyle/>
          <a:p>
            <a:r>
              <a:rPr/>
              <a:t>312 (15.3%)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1" name="Espace réservé du texte 9"/>
          <p:cNvSpPr>
            <a:spLocks noGrp="1"/>
          </p:cNvSpPr>
          <p:nvPr>
            <p:ph type="body" sz="quarter" idx="79" hasCustomPrompt="1"/>
          </p:nvPr>
        </p:nvSpPr>
        <p:spPr>
          <a:xfrm>
            <a:off x="4034326" y="4864991"/>
            <a:ext cx="770049" cy="216404"/>
          </a:xfrm>
        </p:spPr>
        <p:txBody>
          <a:bodyPr/>
          <a:lstStyle/>
          <a:p>
            <a:r>
              <a:rPr/>
              <a:t>34 (1.7%)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2" name="Espace réservé du texte 9"/>
          <p:cNvSpPr>
            <a:spLocks noGrp="1"/>
          </p:cNvSpPr>
          <p:nvPr>
            <p:ph type="body" sz="quarter" idx="81" hasCustomPrompt="1"/>
          </p:nvPr>
        </p:nvSpPr>
        <p:spPr>
          <a:xfrm>
            <a:off x="4030130" y="5469412"/>
            <a:ext cx="770049" cy="216404"/>
          </a:xfrm>
        </p:spPr>
        <p:txBody>
          <a:bodyPr/>
          <a:lstStyle/>
          <a:p>
            <a:r>
              <a:rPr/>
              <a:t>1 (0.0%)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3" name="Espace réservé du texte 9"/>
          <p:cNvSpPr>
            <a:spLocks noGrp="1"/>
          </p:cNvSpPr>
          <p:nvPr>
            <p:ph type="body" sz="quarter" idx="85" hasCustomPrompt="1"/>
          </p:nvPr>
        </p:nvSpPr>
        <p:spPr>
          <a:xfrm>
            <a:off x="7645609" y="2284169"/>
            <a:ext cx="770049" cy="216404"/>
          </a:xfrm>
        </p:spPr>
        <p:txBody>
          <a:bodyPr/>
          <a:lstStyle/>
          <a:p>
            <a:r>
              <a:rPr/>
              <a:t>59 (4.2%)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4" name="Espace réservé du texte 9"/>
          <p:cNvSpPr>
            <a:spLocks noGrp="1"/>
          </p:cNvSpPr>
          <p:nvPr>
            <p:ph type="body" sz="quarter" idx="87" hasCustomPrompt="1"/>
          </p:nvPr>
        </p:nvSpPr>
        <p:spPr>
          <a:xfrm>
            <a:off x="6652665" y="3050619"/>
            <a:ext cx="770049" cy="216404"/>
          </a:xfrm>
        </p:spPr>
        <p:txBody>
          <a:bodyPr/>
          <a:lstStyle/>
          <a:p>
            <a:r>
              <a:rPr/>
              <a:t>69 (5.0%)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5" name="Espace réservé du texte 9"/>
          <p:cNvSpPr>
            <a:spLocks noGrp="1"/>
          </p:cNvSpPr>
          <p:nvPr>
            <p:ph type="body" sz="quarter" idx="89" hasCustomPrompt="1"/>
          </p:nvPr>
        </p:nvSpPr>
        <p:spPr>
          <a:xfrm>
            <a:off x="7511566" y="3460882"/>
            <a:ext cx="770049" cy="216404"/>
          </a:xfrm>
        </p:spPr>
        <p:txBody>
          <a:bodyPr/>
          <a:lstStyle/>
          <a:p>
            <a:r>
              <a:rPr/>
              <a:t>247 (17.8%)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6" name="Espace réservé du texte 9"/>
          <p:cNvSpPr>
            <a:spLocks noGrp="1"/>
          </p:cNvSpPr>
          <p:nvPr>
            <p:ph type="body" sz="quarter" idx="91" hasCustomPrompt="1"/>
          </p:nvPr>
        </p:nvSpPr>
        <p:spPr>
          <a:xfrm>
            <a:off x="8159863" y="3451919"/>
            <a:ext cx="770049" cy="216404"/>
          </a:xfrm>
        </p:spPr>
        <p:txBody>
          <a:bodyPr/>
          <a:lstStyle/>
          <a:p>
            <a:r>
              <a:rPr/>
              <a:t>406 (29.2%)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7" name="Espace réservé du texte 9"/>
          <p:cNvSpPr>
            <a:spLocks noGrp="1"/>
          </p:cNvSpPr>
          <p:nvPr>
            <p:ph type="body" sz="quarter" idx="93" hasCustomPrompt="1"/>
          </p:nvPr>
        </p:nvSpPr>
        <p:spPr>
          <a:xfrm>
            <a:off x="8687956" y="3921930"/>
            <a:ext cx="770049" cy="216404"/>
          </a:xfrm>
        </p:spPr>
        <p:txBody>
          <a:bodyPr/>
          <a:lstStyle/>
          <a:p>
            <a:r>
              <a:rPr/>
              <a:t>248 (17.8%)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8" name="Espace réservé du texte 9"/>
          <p:cNvSpPr>
            <a:spLocks noGrp="1"/>
          </p:cNvSpPr>
          <p:nvPr>
            <p:ph type="body" sz="quarter" idx="95" hasCustomPrompt="1"/>
          </p:nvPr>
        </p:nvSpPr>
        <p:spPr>
          <a:xfrm>
            <a:off x="10066970" y="3153447"/>
            <a:ext cx="770049" cy="216404"/>
          </a:xfrm>
        </p:spPr>
        <p:txBody>
          <a:bodyPr/>
          <a:lstStyle/>
          <a:p>
            <a:r>
              <a:rPr/>
              <a:t>215 (15.5%)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9" name="Espace réservé du texte 9"/>
          <p:cNvSpPr>
            <a:spLocks noGrp="1"/>
          </p:cNvSpPr>
          <p:nvPr>
            <p:ph type="body" sz="quarter" idx="97" hasCustomPrompt="1"/>
          </p:nvPr>
        </p:nvSpPr>
        <p:spPr>
          <a:xfrm>
            <a:off x="8834742" y="4961810"/>
            <a:ext cx="770049" cy="216404"/>
          </a:xfrm>
        </p:spPr>
        <p:txBody>
          <a:bodyPr/>
          <a:lstStyle/>
          <a:p>
            <a:r>
              <a:rPr/>
              <a:t>66 (4.7%)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20" name="Espace réservé du texte 9"/>
          <p:cNvSpPr>
            <a:spLocks noGrp="1"/>
          </p:cNvSpPr>
          <p:nvPr>
            <p:ph type="body" sz="quarter" idx="99" hasCustomPrompt="1"/>
          </p:nvPr>
        </p:nvSpPr>
        <p:spPr>
          <a:xfrm>
            <a:off x="9853058" y="4864991"/>
            <a:ext cx="770049" cy="216404"/>
          </a:xfrm>
        </p:spPr>
        <p:txBody>
          <a:bodyPr/>
          <a:lstStyle/>
          <a:p>
            <a:r>
              <a:rPr/>
              <a:t>80 (5.8%)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21" name="Espace réservé du texte 9"/>
          <p:cNvSpPr>
            <a:spLocks noGrp="1"/>
          </p:cNvSpPr>
          <p:nvPr>
            <p:ph type="body" sz="quarter" idx="101" hasCustomPrompt="1"/>
          </p:nvPr>
        </p:nvSpPr>
        <p:spPr>
          <a:xfrm>
            <a:off x="9886241" y="5469113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Répartition des TIU en 2023 (Transferts réseaux)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04/03/2024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4" name="Espace réservé du texte 9"/>
          <p:cNvSpPr>
            <a:spLocks noGrp="1"/>
          </p:cNvSpPr>
          <p:nvPr>
            <p:ph type="body" sz="quarter" idx="52" hasCustomPrompt="1"/>
          </p:nvPr>
        </p:nvSpPr>
        <p:spPr>
          <a:xfrm>
            <a:off x="2084859" y="2284169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5" name="Espace réservé du texte 9"/>
          <p:cNvSpPr>
            <a:spLocks noGrp="1"/>
          </p:cNvSpPr>
          <p:nvPr>
            <p:ph type="body" sz="quarter" idx="67" hasCustomPrompt="1"/>
          </p:nvPr>
        </p:nvSpPr>
        <p:spPr>
          <a:xfrm>
            <a:off x="844092" y="2877507"/>
            <a:ext cx="770049" cy="216404"/>
          </a:xfrm>
        </p:spPr>
        <p:txBody>
          <a:bodyPr/>
          <a:lstStyle/>
          <a:p>
            <a:r>
              <a:rPr/>
              <a:t>4 (21.1%)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6" name="Espace réservé du texte 9"/>
          <p:cNvSpPr>
            <a:spLocks noGrp="1"/>
          </p:cNvSpPr>
          <p:nvPr>
            <p:ph type="body" sz="quarter" idx="69" hasCustomPrompt="1"/>
          </p:nvPr>
        </p:nvSpPr>
        <p:spPr>
          <a:xfrm>
            <a:off x="1614141" y="3416122"/>
            <a:ext cx="770049" cy="216404"/>
          </a:xfrm>
        </p:spPr>
        <p:txBody>
          <a:bodyPr/>
          <a:lstStyle/>
          <a:p>
            <a:r>
              <a:rPr/>
              <a:t>1 (5.3%)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7" name="Espace réservé du texte 9"/>
          <p:cNvSpPr>
            <a:spLocks noGrp="1"/>
          </p:cNvSpPr>
          <p:nvPr>
            <p:ph type="body" sz="quarter" idx="71" hasCustomPrompt="1"/>
          </p:nvPr>
        </p:nvSpPr>
        <p:spPr>
          <a:xfrm>
            <a:off x="2196534" y="3433601"/>
            <a:ext cx="770049" cy="216404"/>
          </a:xfrm>
        </p:spPr>
        <p:txBody>
          <a:bodyPr/>
          <a:lstStyle/>
          <a:p>
            <a:r>
              <a:rPr/>
              <a:t>4 (21.1%)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8" name="Espace réservé du texte 9"/>
          <p:cNvSpPr>
            <a:spLocks noGrp="1"/>
          </p:cNvSpPr>
          <p:nvPr>
            <p:ph type="body" sz="quarter" idx="73" hasCustomPrompt="1"/>
          </p:nvPr>
        </p:nvSpPr>
        <p:spPr>
          <a:xfrm>
            <a:off x="2614442" y="3921520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9" name="Espace réservé du texte 9"/>
          <p:cNvSpPr>
            <a:spLocks noGrp="1"/>
          </p:cNvSpPr>
          <p:nvPr>
            <p:ph type="body" sz="quarter" idx="75" hasCustomPrompt="1"/>
          </p:nvPr>
        </p:nvSpPr>
        <p:spPr>
          <a:xfrm>
            <a:off x="4063088" y="3083610"/>
            <a:ext cx="770049" cy="216404"/>
          </a:xfrm>
        </p:spPr>
        <p:txBody>
          <a:bodyPr/>
          <a:lstStyle/>
          <a:p>
            <a:r>
              <a:rPr/>
              <a:t>6 (31.6%)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0" name="Espace réservé du texte 9"/>
          <p:cNvSpPr>
            <a:spLocks noGrp="1"/>
          </p:cNvSpPr>
          <p:nvPr>
            <p:ph type="body" sz="quarter" idx="77" hasCustomPrompt="1"/>
          </p:nvPr>
        </p:nvSpPr>
        <p:spPr>
          <a:xfrm>
            <a:off x="2815143" y="4969220"/>
            <a:ext cx="770049" cy="216404"/>
          </a:xfrm>
        </p:spPr>
        <p:txBody>
          <a:bodyPr/>
          <a:lstStyle/>
          <a:p>
            <a:r>
              <a:rPr/>
              <a:t>4 (21.1%)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1" name="Espace réservé du texte 9"/>
          <p:cNvSpPr>
            <a:spLocks noGrp="1"/>
          </p:cNvSpPr>
          <p:nvPr>
            <p:ph type="body" sz="quarter" idx="79" hasCustomPrompt="1"/>
          </p:nvPr>
        </p:nvSpPr>
        <p:spPr>
          <a:xfrm>
            <a:off x="4034326" y="4864991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2" name="Espace réservé du texte 9"/>
          <p:cNvSpPr>
            <a:spLocks noGrp="1"/>
          </p:cNvSpPr>
          <p:nvPr>
            <p:ph type="body" sz="quarter" idx="81" hasCustomPrompt="1"/>
          </p:nvPr>
        </p:nvSpPr>
        <p:spPr>
          <a:xfrm>
            <a:off x="4030130" y="5469412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3" name="Espace réservé du texte 9"/>
          <p:cNvSpPr>
            <a:spLocks noGrp="1"/>
          </p:cNvSpPr>
          <p:nvPr>
            <p:ph type="body" sz="quarter" idx="85" hasCustomPrompt="1"/>
          </p:nvPr>
        </p:nvSpPr>
        <p:spPr>
          <a:xfrm>
            <a:off x="7645609" y="2284169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4" name="Espace réservé du texte 9"/>
          <p:cNvSpPr>
            <a:spLocks noGrp="1"/>
          </p:cNvSpPr>
          <p:nvPr>
            <p:ph type="body" sz="quarter" idx="87" hasCustomPrompt="1"/>
          </p:nvPr>
        </p:nvSpPr>
        <p:spPr>
          <a:xfrm>
            <a:off x="6652665" y="3050619"/>
            <a:ext cx="770049" cy="216404"/>
          </a:xfrm>
        </p:spPr>
        <p:txBody>
          <a:bodyPr/>
          <a:lstStyle/>
          <a:p>
            <a:r>
              <a:rPr/>
              <a:t>4 (22.2%)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5" name="Espace réservé du texte 9"/>
          <p:cNvSpPr>
            <a:spLocks noGrp="1"/>
          </p:cNvSpPr>
          <p:nvPr>
            <p:ph type="body" sz="quarter" idx="89" hasCustomPrompt="1"/>
          </p:nvPr>
        </p:nvSpPr>
        <p:spPr>
          <a:xfrm>
            <a:off x="7511566" y="3460882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6" name="Espace réservé du texte 9"/>
          <p:cNvSpPr>
            <a:spLocks noGrp="1"/>
          </p:cNvSpPr>
          <p:nvPr>
            <p:ph type="body" sz="quarter" idx="91" hasCustomPrompt="1"/>
          </p:nvPr>
        </p:nvSpPr>
        <p:spPr>
          <a:xfrm>
            <a:off x="8159863" y="3451919"/>
            <a:ext cx="770049" cy="216404"/>
          </a:xfrm>
        </p:spPr>
        <p:txBody>
          <a:bodyPr/>
          <a:lstStyle/>
          <a:p>
            <a:r>
              <a:rPr/>
              <a:t>4 (22.2%)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7" name="Espace réservé du texte 9"/>
          <p:cNvSpPr>
            <a:spLocks noGrp="1"/>
          </p:cNvSpPr>
          <p:nvPr>
            <p:ph type="body" sz="quarter" idx="93" hasCustomPrompt="1"/>
          </p:nvPr>
        </p:nvSpPr>
        <p:spPr>
          <a:xfrm>
            <a:off x="8687956" y="3921930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8" name="Espace réservé du texte 9"/>
          <p:cNvSpPr>
            <a:spLocks noGrp="1"/>
          </p:cNvSpPr>
          <p:nvPr>
            <p:ph type="body" sz="quarter" idx="95" hasCustomPrompt="1"/>
          </p:nvPr>
        </p:nvSpPr>
        <p:spPr>
          <a:xfrm>
            <a:off x="10066970" y="3153447"/>
            <a:ext cx="770049" cy="216404"/>
          </a:xfrm>
        </p:spPr>
        <p:txBody>
          <a:bodyPr/>
          <a:lstStyle/>
          <a:p>
            <a:r>
              <a:rPr/>
              <a:t>6 (33.3%)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9" name="Espace réservé du texte 9"/>
          <p:cNvSpPr>
            <a:spLocks noGrp="1"/>
          </p:cNvSpPr>
          <p:nvPr>
            <p:ph type="body" sz="quarter" idx="97" hasCustomPrompt="1"/>
          </p:nvPr>
        </p:nvSpPr>
        <p:spPr>
          <a:xfrm>
            <a:off x="8834742" y="4961810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20" name="Espace réservé du texte 9"/>
          <p:cNvSpPr>
            <a:spLocks noGrp="1"/>
          </p:cNvSpPr>
          <p:nvPr>
            <p:ph type="body" sz="quarter" idx="99" hasCustomPrompt="1"/>
          </p:nvPr>
        </p:nvSpPr>
        <p:spPr>
          <a:xfrm>
            <a:off x="9853058" y="4864991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21" name="Espace réservé du texte 9"/>
          <p:cNvSpPr>
            <a:spLocks noGrp="1"/>
          </p:cNvSpPr>
          <p:nvPr>
            <p:ph type="body" sz="quarter" idx="101" hasCustomPrompt="1"/>
          </p:nvPr>
        </p:nvSpPr>
        <p:spPr>
          <a:xfrm>
            <a:off x="9886241" y="5469113"/>
            <a:ext cx="770049" cy="216404"/>
          </a:xfrm>
        </p:spPr>
        <p:txBody>
          <a:bodyPr/>
          <a:lstStyle/>
          <a:p>
            <a:r>
              <a:rPr/>
              <a:t>4 (22.2%)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Motif de transfert principal en 2023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04/03/2024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097280"/>
                <a:gridCol w="1051560"/>
                <a:gridCol w="1097280"/>
                <a:gridCol w="1097280"/>
                <a:gridCol w="1097280"/>
                <a:gridCol w="1097280"/>
                <a:gridCol w="1097280"/>
                <a:gridCol w="1097280"/>
                <a:gridCol w="1097280"/>
                <a:gridCol w="109728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HPP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109 (5.3%)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142 (6.9%)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173 (8.5%)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255 (12.5%)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472 (23.1%)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889 (43.5%)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2045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(10.5%)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(10.5%)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(10.5%)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 (52.6%)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110 (5.3%)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144 (7.0%)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174 (8.4%)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256 (12.4%)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474 (23.0%)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899 (43.6%)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2064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Type de grossesse par motif de transfert en 2023 (Total des transferts)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04/03/2024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182880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1828800"/>
                <a:gridCol w="1051560"/>
                <a:gridCol w="1828800"/>
                <a:gridCol w="1828800"/>
                <a:gridCol w="1828800"/>
                <a:gridCol w="18288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Motif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Grossesse triple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Grossesse gémellaire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Grossesse unique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149 (16.6%)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746 (83.0%)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899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51 (10.8%)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422 (89.0%)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474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 (5.1%)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243 (94.9%)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 (16.1%)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144 (82.8%)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 (5.5%)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103 (93.6%)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Manque place 
 mère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Manque place
 enfant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HPP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(75.0%)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 (7.6%)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133 (92.4%)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(66.7%)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(33.3%)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 (0.3%)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259 (12.5%)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1795 (87.0%)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2064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Type de grossesse par motif de transfert en 2023 (Transferts cellule)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04/03/2024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182880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1828800"/>
                <a:gridCol w="1051560"/>
                <a:gridCol w="1828800"/>
                <a:gridCol w="1828800"/>
                <a:gridCol w="1828800"/>
                <a:gridCol w="18288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Motif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Grossesse triple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Grossesse gémellaire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Grossesse unique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147 (16.5%)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739 (83.1%)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889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51 (10.8%)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420 (89.0%)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472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 (5.1%)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242 (94.9%)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 (16.2%)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144 (83.2%)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 (5.5%)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102 (93.6%)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Manque place 
 mère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Manque place
 enfant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HPP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(75.0%)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 (7.0%)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132 (93.0%)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256 (12.5%)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1783 (87.2%)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2045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Nombre de demandes de TIU en 2023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04/03/2024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783771"/>
                <a:gridCol w="1051560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janvier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février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mars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avril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juin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juillet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août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septembre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octobre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novembre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décembre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191 (9.3%)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147 (7.2%)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164 (8.0%)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155 (7.6%)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166 (8.1%)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167 (8.2%)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187 (9.1%)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171 (8.4%)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172 (8.4%)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193 (9.4%)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190 (9.3%)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142 (6.9%)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2045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(21.1%)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(10.5%)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(10.5%)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(10.5%)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(15.8%)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195 (9.4%)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149 (7.2%)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166 (8.0%)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156 (7.6%)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167 (8.1%)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169 (8.2%)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188 (9.1%)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174 (8.4%)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173 (8.4%)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194 (9.4%)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190 (9.2%)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143 (6.9%)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2064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Type de grossesse par motif de transfert en 2023 (Transferts réseaux)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04/03/2024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182880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2194560"/>
                <a:gridCol w="1051560"/>
                <a:gridCol w="2194560"/>
                <a:gridCol w="2194560"/>
                <a:gridCol w="219456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Motif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Grossesse gémellaire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Grossesse unique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(20.0%)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 (70.0%)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Manque place 
 mère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Manque place
 enfant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HPP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(15.8%)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(21.1%)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 (63.2%)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issue des transferts réalisés en 2023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04/03/2024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371600"/>
                <a:gridCol w="1051560"/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Retour 
 maternité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Retransfert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Accouchement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Retour 
 domicile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 (1.6%)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 (1.7%)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621 (44.7%)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717 (51.6%)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1390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 (1.6%)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 (1.6%)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 (1.6%)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621 (44.1%)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717 (50.9%)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1408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Issue de transfert réalisé selon le motif de TIU en 2023 (Total des transferts)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04/03/2024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1097280"/>
                <a:gridCol w="1051560"/>
                <a:gridCol w="1097280"/>
                <a:gridCol w="1097280"/>
                <a:gridCol w="1097280"/>
                <a:gridCol w="1097280"/>
                <a:gridCol w="1097280"/>
                <a:gridCol w="1097280"/>
                <a:gridCol w="1097280"/>
                <a:gridCol w="109728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issue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HPP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Accouchement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 (2.7%)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35 (5.6%)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83 (13.4%)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158 (25.4%)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216 (34.8%)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112 (18.0%)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621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Retour 
 domicile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63 (8.8%)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39 (5.4%)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37 (5.2%)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35 (4.9%)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147 (20.5%)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396 (55.2%)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717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Retour 
 maternité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(9.1%)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(4.5%)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(22.7%)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(4.5%)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(18.2%)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(18.2%)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(22.7%)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Retransfert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(13.0%)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(13.0%)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 (43.5%)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(13.0%)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(66.7%)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(33.3%)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(4.5%)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(9.1%)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(9.1%)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(4.5%)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(9.1%)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(9.1%)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 (54.5%)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83 (5.9%)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86 (6.1%)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124 (8.8%)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202 (14.3%)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379 (26.9%)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529 (37.6%)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1408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Issue de transfert réalisé selon le motif de TIU en 2023 (Transferts cellule)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04/03/2024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1219200"/>
                <a:gridCol w="1051560"/>
                <a:gridCol w="1219200"/>
                <a:gridCol w="1219200"/>
                <a:gridCol w="1219200"/>
                <a:gridCol w="1219200"/>
                <a:gridCol w="1219200"/>
                <a:gridCol w="1219200"/>
                <a:gridCol w="12192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issue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HPP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Accouchement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 (2.7%)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35 (5.6%)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83 (13.4%)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158 (25.4%)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216 (34.8%)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112 (18.0%)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621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Retour 
 domicile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63 (8.8%)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39 (5.4%)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37 (5.2%)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35 (4.9%)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147 (20.5%)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396 (55.2%)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717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Retour 
 maternité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(9.1%)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(4.5%)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(22.7%)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(4.5%)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(18.2%)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(18.2%)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(22.7%)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Retransfert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(13.0%)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(13.0%)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 (43.5%)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(13.0%)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(66.7%)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(33.3%)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(50.0%)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82 (5.9%)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84 (6.0%)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123 (8.8%)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201 (14.5%)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377 (27.1%)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519 (37.3%)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1390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Issue de transfert réalisé selon le motif de TIU en 2023 (Transferts réseaux)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04/03/2024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1219200"/>
                <a:gridCol w="1051560"/>
                <a:gridCol w="1219200"/>
                <a:gridCol w="1219200"/>
                <a:gridCol w="1219200"/>
                <a:gridCol w="1219200"/>
                <a:gridCol w="1219200"/>
                <a:gridCol w="1219200"/>
                <a:gridCol w="12192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issue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Accouchement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Retour 
 domicile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Retour 
 maternité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Retransfert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 (55.6%)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 (55.6%)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Délai d'accouchement des TIU réalisés en 2023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04/03/2024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097280"/>
                <a:gridCol w="1051560"/>
                <a:gridCol w="1097280"/>
                <a:gridCol w="1097280"/>
                <a:gridCol w="1097280"/>
                <a:gridCol w="1097280"/>
                <a:gridCol w="1097280"/>
                <a:gridCol w="1097280"/>
                <a:gridCol w="1097280"/>
                <a:gridCol w="109728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jour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jour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jours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3-5 jours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6-10 jours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11-20 jours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 jours et 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135 (21.7%)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46 (7.4%)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71 (11.4%)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96 (15.5%)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116 (18.7%)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93 (15%)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56 (9%)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 (1.3%)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621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135 (21.7%)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46 (7.4%)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71 (11.4%)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96 (15.5%)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116 (18.7%)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93 (15%)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56 (9%)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 (1.3%)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621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Termes des demandes de transfert en 2023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04/03/2024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997527"/>
                <a:gridCol w="1051560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Moins de 24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24/25+6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26/27+6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28/29+6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30/31+6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32/33+6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34/35+6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Plus de 36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77 (3.8%)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249 (12.2%)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339 (16.6%)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415 (20.3%)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387 (18.9%)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352 (17.2%)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189 (9.2%)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36 (1.8%)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2045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(21.1%)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(15.8%)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(26.3%)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(10.5%)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(10.5%)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77 (3.7%)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253 (12.3%)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340 (16.5%)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418 (20.3%)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392 (19.0%)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353 (17.1%)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190 (9.2%)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38 (1.8%)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2064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Les accouchements suite à TIU en  2023 - terme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04/03/2024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997527"/>
                <a:gridCol w="1051560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Moins de 24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24/25+6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26/27+6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28/29+6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30/31+6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32/33+6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34/35+6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Plus de 36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 (4.2%)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77 (12.4%)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98 (15.8%)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104 (16.7%)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107 (17.2%)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105 (16.9%)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88 (14.2%)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 (2.6%)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621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 (4.2%)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77 (12.4%)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98 (15.8%)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104 (16.7%)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107 (17.2%)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105 (16.9%)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88 (14.2%)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 (2.6%)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621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Les accouchements suite à TIU en 2023 - motif de transfert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04/03/2024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914400"/>
                <a:gridCol w="105156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Manque place 
 mère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Manque place
 enfant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HPP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112 (18%)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216 (34.8%)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158 (25.4%)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83 (13.4%)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 (2.7%)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35 (5.6%)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621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112 (18%)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216 (34.8%)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158 (25.4%)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83 (13.4%)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 (2.7%)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35 (5.6%)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621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Nombre de propositions de transfert refusées en 2023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04/03/2024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origine des demandes de TIU en 2023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04/03/2024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2743200"/>
                <a:gridCol w="1051560"/>
                <a:gridCol w="2743200"/>
                <a:gridCol w="27432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2026 (99.1%)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 (0.9%)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2045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 (94.7%)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2027 (98.2%)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37 (1.8%)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2064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Motif des propositions de transfert refusées en 2023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04/03/2024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Nombre d'établissements contactés par demande en 2023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04/03/2024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828800"/>
                <a:gridCol w="1051560"/>
                <a:gridCol w="1828800"/>
                <a:gridCol w="1828800"/>
                <a:gridCol w="1828800"/>
                <a:gridCol w="18288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et 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724 (35.4%)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347 (17.0%)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281 (13.7%)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693 (33.9%)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2045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 (94.7%)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742 (35.9%)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348 (16.9%)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281 (13.6%)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693 (33.6%)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2064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Devenir des demandes de MAP en 2023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04/03/2024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567543"/>
                <a:gridCol w="1051560"/>
                <a:gridCol w="1567543"/>
                <a:gridCol w="1567543"/>
                <a:gridCol w="1567543"/>
                <a:gridCol w="1567543"/>
                <a:gridCol w="1567543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 
 issue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issue 
 inconnue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Accouchement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Annulée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Retour 
 domicile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 (1%)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112 (12.6%)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370 (41.6%)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396 (44.5%)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889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 (1%)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 (1.3%)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112 (12.5%)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370 (41.2%)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396 (44.0%)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899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Devenir des demandes de RPM en 2023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04/03/2024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567543"/>
                <a:gridCol w="1051560"/>
                <a:gridCol w="1567543"/>
                <a:gridCol w="1567543"/>
                <a:gridCol w="1567543"/>
                <a:gridCol w="1567543"/>
                <a:gridCol w="1567543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issue 
 inconnue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 
 issue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Annulée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Retour 
 domicile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Accouchement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 (3%)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95 (20.1%)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147 (31.1%)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216 (45.8%)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472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 (3%)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95 (20.0%)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147 (31.0%)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216 (45.6%)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474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TIU par type d'établissement demandeur en 2023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04/03/2024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371600"/>
                <a:gridCol w="1051560"/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IIB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III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Urgence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330 (16.1%)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544 (26.6%)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928 (45.4%)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240 (11.7%)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2045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(21.1%)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 (68.4%)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334 (16.2%)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545 (26.4%)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941 (45.6%)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241 (11.7%)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2064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L'établissement a-t-il appelé le réseau avant la cellule?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04/03/2024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371600"/>
                <a:gridCol w="1051560"/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Appel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IIB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III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Urgence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Oui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78 (18.1%)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114 (26.4%)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182 (42.1%)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56 (13.0%)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Non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251 (15.7%)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427 (26.7%)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735 (46.0%)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183 (11.5%)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1597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(18.8%)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 (68.8%)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330 (16.1%)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544 (26.6%)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928 (45.4%)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240 (11.7%)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2045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Nombre de demandes de TIU par réseau en 2023 (Total des transferts)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04/03/2024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783771"/>
                <a:gridCol w="1051560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janvier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février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mars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avril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juin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juillet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août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septembre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octobre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novembre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décembre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RSPP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 (6.5%)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36 (8.1%)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35 (7.9%)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33 (7.4%)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32 (7.2%)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42 (9.5%)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39 (8.8%)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39 (8.8%)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38 (8.6%)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41 (9.2%)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43 (9.7%)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37 (8.3%)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444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IFSUD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 (7.6%)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 (7.9%)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 (6.6%)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 (5.7%)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 (5.1%)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 (7.6%)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33 (10.4%)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47 (14.9%)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27 (8.5%)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31 (9.8%)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 (8.9%)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 (7.0%)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316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RP92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 (10.6%)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 (6.1%)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 (9.5%)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 (7.6%)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 (7.2%)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 (9.5%)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 (5.7%)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 (9.1%)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 (9.9%)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 (11.0%)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 (4.9%)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NEF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34 (10.9%)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 (7.1%)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30 (9.6%)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 (6.1%)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 (9.0%)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 (7.4%)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37 (11.9%)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 (5.4%)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 (7.7%)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30 (9.6%)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 (7.4%)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 (8.0%)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312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RPVM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 (8.6%)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 (7.7%)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 (7.7%)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 (8.2%)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 (6.9%)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 (11.2%)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 (11.2%)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 (5.6%)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 (8.2%)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 (8.2%)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 (8.6%)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 (8.2%)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RPVO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44 (13.5%)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 (6.7%)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 (7.0%)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27 (8.3%)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38 (11.6%)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 (7.6%)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 (4.6%)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 (8.6%)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34 (10.4%)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 (8.9%)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31 (9.5%)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 (3.4%)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327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MYPA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 (10.4%)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 (6.0%)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 (10.4%)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 (8.2%)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 (11.2%)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 (4.5%)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 (9.7%)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 (8.2%)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(3.7%)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 (9.7%)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 (10.4%)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 (7.5%)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Hors IDF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(5.9%)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(5.9%)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(5.9%)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(11.8%)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(5.9%)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(11.8%)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(5.9%)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(14.7%)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(5.9%)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 (17.6%)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195 (9.4%)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149 (7.2%)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166 (8.0%)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156 (7.6%)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167 (8.1%)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169 (8.2%)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188 (9.1%)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174 (8.4%)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173 (8.4%)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194 (9.4%)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190 (9.2%)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143 (6.9%)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2064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Nombre de demandes de TIU par réseau en 2023 (Transferts cellule)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04/03/2024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783771"/>
                <a:gridCol w="1051560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Variable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janvier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février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mars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avril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juin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juillet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août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septembre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octobre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novembre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décembre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RSPP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 (6.6%)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36 (8.2%)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35 (8.0%)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33 (7.5%)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31 (7.0%)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41 (9.3%)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39 (8.9%)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38 (8.6%)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37 (8.4%)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41 (9.3%)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43 (9.8%)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37 (8.4%)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440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IFSUD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 (7.4%)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 (7.7%)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 (6.4%)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 (5.8%)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 (5.1%)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 (7.4%)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33 (10.6%)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47 (15.1%)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27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31 (9.9%)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 (9.0%)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 (7.1%)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312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RP92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 (10.7%)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 (6.1%)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 (8.8%)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 (9.5%)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 (7.6%)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 (7.3%)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 (9.5%)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 (5.3%)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 (9.2%)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 (9.9%)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 (11.1%)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 (5.0%)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NEF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31 (10.1%)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 (6.9%)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30 (9.8%)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 (6.2%)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 (9.2%)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 (7.5%)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37 (12.1%)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 (5.6%)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 (7.8%)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 (9.5%)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 (7.5%)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 (7.8%)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306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RPVM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 (8.6%)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 (7.7%)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 (7.7%)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 (8.2%)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 (6.9%)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 (11.2%)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 (11.2%)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 (5.6%)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 (8.2%)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 (8.2%)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 (8.6%)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 (8.2%)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RPVO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44 (13.5%)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 (6.7%)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 (7.0%)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27 (8.3%)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38 (11.6%)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 (7.6%)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 (4.6%)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 (8.6%)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34 (10.4%)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 (8.9%)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31 (9.5%)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 (3.4%)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327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MYPA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 (10.8%)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 (6.2%)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 (10.0%)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 (7.7%)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 (11.5%)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 (4.6%)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 (9.2%)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 (7.7%)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(3.8%)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 (10.0%)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 (10.8%)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 (7.7%)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Hors IDF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(5.9%)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(5.9%)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(5.9%)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(11.8%)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(5.9%)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(11.8%)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(5.9%)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(14.7%)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(5.9%)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 (17.6%)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191 (9.3%)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147 (7.2%)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164 (8.0%)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155 (7.6%)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166 (8.1%)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167 (8.2%)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187 (9.1%)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171 (8.4%)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172 (8.4%)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193 (9.4%)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190 (9.3%)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142 (6.9%)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2045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Nombre de demandes de TIU par réseau en 2023 (Transferts réseaux)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04/03/2024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783771"/>
                <a:gridCol w="1051560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janvier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février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mars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avril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juin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juillet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août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septembre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octobre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novembre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décembre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RSPP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IFSUD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RP92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NEF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(50.0%)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RPVM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RPVO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MYPA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Hors IDF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(21.1%)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(10.5%)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(10.5%)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(10.5%)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(15.8%)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origine géographique des établissements demandeurs de TIU en 2023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04/03/2024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914400"/>
                <a:gridCol w="105156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Hors IDF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34 (1.7%)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130 (6.4%)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182 (8.9%)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211 (10.3%)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225 (11.0%)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233 (11.4%)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262 (12.8%)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327 (16.0%)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440 (21.5%)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2045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(21.1%)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(26.3%)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(26.3%)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(21.1%)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34 (1.6%)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134 (6.5%)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182 (8.8%)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216 (10.5%)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230 (11.1%)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233 (11.3%)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263 (12.7%)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327 (15.8%)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444 (21.5%)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2064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heme Office">
  <a:themeElements>
    <a:clrScheme name="Personnalisé 20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24AE76"/>
      </a:accent2>
      <a:accent3>
        <a:srgbClr val="755DD9"/>
      </a:accent3>
      <a:accent4>
        <a:srgbClr val="FFDB01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FF1D833D88DB42A3954B38348112C0" ma:contentTypeVersion="5" ma:contentTypeDescription="Crée un document." ma:contentTypeScope="" ma:versionID="cbb389c6e3f0f0ae1abc06d89814985f">
  <xsd:schema xmlns:xsd="http://www.w3.org/2001/XMLSchema" xmlns:xs="http://www.w3.org/2001/XMLSchema" xmlns:p="http://schemas.microsoft.com/office/2006/metadata/properties" xmlns:ns2="66131f70-eef1-40a2-8438-5844918e2363" targetNamespace="http://schemas.microsoft.com/office/2006/metadata/properties" ma:root="true" ma:fieldsID="77bcba46d60f903f97860d1f88a25246" ns2:_="">
    <xsd:import namespace="66131f70-eef1-40a2-8438-5844918e23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131f70-eef1-40a2-8438-5844918e23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EC7570-6500-40A6-8704-95223CF9CB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131f70-eef1-40a2-8438-5844918e23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54E139-AEFD-4B79-A0FE-669367176D50}">
  <ds:schemaRefs>
    <ds:schemaRef ds:uri="http://purl.org/dc/terms/"/>
    <ds:schemaRef ds:uri="66131f70-eef1-40a2-8438-5844918e2363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5618152-1C7B-4E36-B813-6CBBE4583F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43094</TotalTime>
  <Words>0</Words>
  <Application>Microsoft Office PowerPoint</Application>
  <PresentationFormat>Grand écran</PresentationFormat>
  <Paragraphs>0</Paragraphs>
  <Slides>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0</vt:i4>
      </vt:variant>
    </vt:vector>
  </HeadingPairs>
  <TitlesOfParts>
    <vt:vector size="7" baseType="lpstr">
      <vt:lpstr>Arial</vt:lpstr>
      <vt:lpstr>Blogger Sans</vt:lpstr>
      <vt:lpstr>Blogger Sans Light</vt:lpstr>
      <vt:lpstr>Calibri</vt:lpstr>
      <vt:lpstr>Century Gothic</vt:lpstr>
      <vt:lpstr>Wingdings 2</vt:lpstr>
      <vt:lpstr>Theme Office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Présentation PowerPoint</dc:title>
  <dc:creator>Fabrice GIRAUD</dc:creator>
  <cp:lastModifiedBy>admin.rstudio</cp:lastModifiedBy>
  <cp:revision>935</cp:revision>
  <cp:lastPrinted>2016-03-03T10:24:24Z</cp:lastPrinted>
  <dcterms:created xsi:type="dcterms:W3CDTF">2016-02-24T09:33:14Z</dcterms:created>
  <dcterms:modified xsi:type="dcterms:W3CDTF">2024-03-04T09:25:26Z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0x010100C9FF1D833D88DB42A3954B38348112C0</vt:lpwstr>
  </property>
</Properties>
</file>